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_____________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_____________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______________Microsoft_Office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______________Microsoft_Office_Excel4.xlsx"/></Relationships>
</file>

<file path=ppt/charts/_rels/chart5.xml.rels><?xml version="1.0" encoding="UTF-8" standalone="yes"?>
<Relationships xmlns="http://schemas.openxmlformats.org/package/2006/relationships"><Relationship Id="rId1" Type="http://schemas.openxmlformats.org/officeDocument/2006/relationships/package" Target="../embeddings/___________________Microsoft_Office_Excel5.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l-GR"/>
  <c:style val="4"/>
  <c:chart>
    <c:title>
      <c:layout>
        <c:manualLayout>
          <c:xMode val="edge"/>
          <c:yMode val="edge"/>
          <c:x val="8.3702982581723151E-2"/>
          <c:y val="0"/>
        </c:manualLayout>
      </c:layout>
    </c:title>
    <c:plotArea>
      <c:layout>
        <c:manualLayout>
          <c:layoutTarget val="inner"/>
          <c:xMode val="edge"/>
          <c:yMode val="edge"/>
          <c:x val="7.7371701264614692E-2"/>
          <c:y val="0.4788432916473685"/>
          <c:w val="0.56763560009544456"/>
          <c:h val="0.30114373938551797"/>
        </c:manualLayout>
      </c:layout>
      <c:barChart>
        <c:barDir val="col"/>
        <c:grouping val="clustered"/>
        <c:ser>
          <c:idx val="0"/>
          <c:order val="0"/>
          <c:tx>
            <c:strRef>
              <c:f>Φύλλο1!$B$1</c:f>
              <c:strCache>
                <c:ptCount val="1"/>
                <c:pt idx="0">
                  <c:v>Πόσο σημαντικό θεωρείτε το κινητό τηλέφωνο (Smartphone) στην εποχή μας;</c:v>
                </c:pt>
              </c:strCache>
            </c:strRef>
          </c:tx>
          <c:cat>
            <c:strRef>
              <c:f>Φύλλο1!$A$2:$A$6</c:f>
              <c:strCache>
                <c:ptCount val="5"/>
                <c:pt idx="0">
                  <c:v>Καθόλου</c:v>
                </c:pt>
                <c:pt idx="1">
                  <c:v>Ελάχιστα</c:v>
                </c:pt>
                <c:pt idx="2">
                  <c:v>Λίγο</c:v>
                </c:pt>
                <c:pt idx="3">
                  <c:v>Πολύ</c:v>
                </c:pt>
                <c:pt idx="4">
                  <c:v>Πάρα πολύ</c:v>
                </c:pt>
              </c:strCache>
            </c:strRef>
          </c:cat>
          <c:val>
            <c:numRef>
              <c:f>Φύλλο1!$B$2:$B$6</c:f>
              <c:numCache>
                <c:formatCode>General</c:formatCode>
                <c:ptCount val="5"/>
                <c:pt idx="0">
                  <c:v>1</c:v>
                </c:pt>
                <c:pt idx="1">
                  <c:v>3</c:v>
                </c:pt>
                <c:pt idx="2">
                  <c:v>7</c:v>
                </c:pt>
                <c:pt idx="3">
                  <c:v>17</c:v>
                </c:pt>
                <c:pt idx="4">
                  <c:v>22</c:v>
                </c:pt>
              </c:numCache>
            </c:numRef>
          </c:val>
        </c:ser>
        <c:axId val="114111232"/>
        <c:axId val="114219264"/>
      </c:barChart>
      <c:catAx>
        <c:axId val="114111232"/>
        <c:scaling>
          <c:orientation val="minMax"/>
        </c:scaling>
        <c:axPos val="b"/>
        <c:tickLblPos val="nextTo"/>
        <c:crossAx val="114219264"/>
        <c:crosses val="autoZero"/>
        <c:auto val="1"/>
        <c:lblAlgn val="ctr"/>
        <c:lblOffset val="100"/>
      </c:catAx>
      <c:valAx>
        <c:axId val="114219264"/>
        <c:scaling>
          <c:orientation val="minMax"/>
        </c:scaling>
        <c:axPos val="l"/>
        <c:majorGridlines/>
        <c:numFmt formatCode="General" sourceLinked="1"/>
        <c:tickLblPos val="nextTo"/>
        <c:crossAx val="114111232"/>
        <c:crosses val="autoZero"/>
        <c:crossBetween val="between"/>
      </c:valAx>
    </c:plotArea>
    <c:legend>
      <c:legendPos val="r"/>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l-GR"/>
  <c:chart>
    <c:title>
      <c:layout/>
    </c:title>
    <c:view3D>
      <c:rAngAx val="1"/>
    </c:view3D>
    <c:plotArea>
      <c:layout/>
      <c:bar3DChart>
        <c:barDir val="col"/>
        <c:grouping val="stacked"/>
        <c:ser>
          <c:idx val="0"/>
          <c:order val="0"/>
          <c:tx>
            <c:strRef>
              <c:f>Φύλλο1!$B$1</c:f>
              <c:strCache>
                <c:ptCount val="1"/>
                <c:pt idx="0">
                  <c:v>Πόσο συχνά αλλάζετε κινητό τηλέφωνο;</c:v>
                </c:pt>
              </c:strCache>
            </c:strRef>
          </c:tx>
          <c:cat>
            <c:strRef>
              <c:f>Φύλλο1!$A$2:$A$6</c:f>
              <c:strCache>
                <c:ptCount val="5"/>
                <c:pt idx="0">
                  <c:v>Ποτέ </c:v>
                </c:pt>
                <c:pt idx="1">
                  <c:v>Σπάνια</c:v>
                </c:pt>
                <c:pt idx="2">
                  <c:v>1 φορά τα 3 χρόνια</c:v>
                </c:pt>
                <c:pt idx="3">
                  <c:v>1 φορά τα 2 χρόνια</c:v>
                </c:pt>
                <c:pt idx="4">
                  <c:v>1 φορά το χρόνο</c:v>
                </c:pt>
              </c:strCache>
            </c:strRef>
          </c:cat>
          <c:val>
            <c:numRef>
              <c:f>Φύλλο1!$B$2:$B$6</c:f>
              <c:numCache>
                <c:formatCode>General</c:formatCode>
                <c:ptCount val="5"/>
                <c:pt idx="0">
                  <c:v>2</c:v>
                </c:pt>
                <c:pt idx="1">
                  <c:v>4</c:v>
                </c:pt>
                <c:pt idx="2">
                  <c:v>12</c:v>
                </c:pt>
                <c:pt idx="3">
                  <c:v>11</c:v>
                </c:pt>
                <c:pt idx="4">
                  <c:v>21</c:v>
                </c:pt>
              </c:numCache>
            </c:numRef>
          </c:val>
        </c:ser>
        <c:shape val="cylinder"/>
        <c:axId val="69629056"/>
        <c:axId val="70064768"/>
        <c:axId val="0"/>
      </c:bar3DChart>
      <c:catAx>
        <c:axId val="69629056"/>
        <c:scaling>
          <c:orientation val="minMax"/>
        </c:scaling>
        <c:axPos val="b"/>
        <c:tickLblPos val="nextTo"/>
        <c:crossAx val="70064768"/>
        <c:crosses val="autoZero"/>
        <c:auto val="1"/>
        <c:lblAlgn val="ctr"/>
        <c:lblOffset val="100"/>
      </c:catAx>
      <c:valAx>
        <c:axId val="70064768"/>
        <c:scaling>
          <c:orientation val="minMax"/>
        </c:scaling>
        <c:axPos val="l"/>
        <c:majorGridlines/>
        <c:numFmt formatCode="General" sourceLinked="1"/>
        <c:tickLblPos val="nextTo"/>
        <c:crossAx val="69629056"/>
        <c:crosses val="autoZero"/>
        <c:crossBetween val="between"/>
      </c:valAx>
    </c:plotArea>
    <c:legend>
      <c:legendPos val="r"/>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l-GR"/>
  <c:chart>
    <c:title>
      <c:layout/>
    </c:title>
    <c:plotArea>
      <c:layout/>
      <c:pieChart>
        <c:varyColors val="1"/>
        <c:ser>
          <c:idx val="0"/>
          <c:order val="0"/>
          <c:tx>
            <c:strRef>
              <c:f>Φύλλο1!$B$1</c:f>
              <c:strCache>
                <c:ptCount val="1"/>
                <c:pt idx="0">
                  <c:v>  Ποια μάρκα κινητών τηλεφώνων προτιμάται;</c:v>
                </c:pt>
              </c:strCache>
            </c:strRef>
          </c:tx>
          <c:cat>
            <c:strRef>
              <c:f>Φύλλο1!$A$2:$A$6</c:f>
              <c:strCache>
                <c:ptCount val="5"/>
                <c:pt idx="0">
                  <c:v>SAMSUNG</c:v>
                </c:pt>
                <c:pt idx="1">
                  <c:v>HTC</c:v>
                </c:pt>
                <c:pt idx="2">
                  <c:v>LG</c:v>
                </c:pt>
                <c:pt idx="3">
                  <c:v>SONY</c:v>
                </c:pt>
                <c:pt idx="4">
                  <c:v>APPLE</c:v>
                </c:pt>
              </c:strCache>
            </c:strRef>
          </c:cat>
          <c:val>
            <c:numRef>
              <c:f>Φύλλο1!$B$2:$B$6</c:f>
              <c:numCache>
                <c:formatCode>General</c:formatCode>
                <c:ptCount val="5"/>
                <c:pt idx="0">
                  <c:v>12</c:v>
                </c:pt>
                <c:pt idx="1">
                  <c:v>8</c:v>
                </c:pt>
                <c:pt idx="2">
                  <c:v>10</c:v>
                </c:pt>
                <c:pt idx="3">
                  <c:v>6</c:v>
                </c:pt>
                <c:pt idx="4">
                  <c:v>14</c:v>
                </c:pt>
              </c:numCache>
            </c:numRef>
          </c:val>
        </c:ser>
        <c:firstSliceAng val="0"/>
      </c:pieChart>
    </c:plotArea>
    <c:legend>
      <c:legendPos val="r"/>
      <c:layout/>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l-GR"/>
  <c:chart>
    <c:title>
      <c:layout>
        <c:manualLayout>
          <c:xMode val="edge"/>
          <c:yMode val="edge"/>
          <c:x val="7.3345102324842842E-2"/>
          <c:y val="0"/>
        </c:manualLayout>
      </c:layout>
      <c:txPr>
        <a:bodyPr/>
        <a:lstStyle/>
        <a:p>
          <a:pPr>
            <a:defRPr sz="1200"/>
          </a:pPr>
          <a:endParaRPr lang="el-GR"/>
        </a:p>
      </c:txPr>
    </c:title>
    <c:view3D>
      <c:rotX val="30"/>
      <c:perspective val="30"/>
    </c:view3D>
    <c:plotArea>
      <c:layout/>
      <c:pie3DChart>
        <c:varyColors val="1"/>
        <c:ser>
          <c:idx val="0"/>
          <c:order val="0"/>
          <c:tx>
            <c:strRef>
              <c:f>Φύλλο1!$B$1</c:f>
              <c:strCache>
                <c:ptCount val="1"/>
                <c:pt idx="0">
                  <c:v> Θεωρείται ότι μια ηλεκτρονική ιστοσελίδα δηλαδή ένα ηλεκτρονικό κατάστημα σας διευκολύνει περισσότερο στο να σας φέρει πιο κοντά με τα προϊόντα από ότι ένα πραγματικό κατάστημα;</c:v>
                </c:pt>
              </c:strCache>
            </c:strRef>
          </c:tx>
          <c:explosion val="25"/>
          <c:cat>
            <c:strRef>
              <c:f>Φύλλο1!$A$2:$A$4</c:f>
              <c:strCache>
                <c:ptCount val="3"/>
                <c:pt idx="0">
                  <c:v>Ναι</c:v>
                </c:pt>
                <c:pt idx="1">
                  <c:v>Όχι</c:v>
                </c:pt>
                <c:pt idx="2">
                  <c:v>Δεν γνωρίζω</c:v>
                </c:pt>
              </c:strCache>
            </c:strRef>
          </c:cat>
          <c:val>
            <c:numRef>
              <c:f>Φύλλο1!$B$2:$B$4</c:f>
              <c:numCache>
                <c:formatCode>General</c:formatCode>
                <c:ptCount val="3"/>
                <c:pt idx="0">
                  <c:v>32</c:v>
                </c:pt>
                <c:pt idx="1">
                  <c:v>10</c:v>
                </c:pt>
                <c:pt idx="2">
                  <c:v>8</c:v>
                </c:pt>
              </c:numCache>
            </c:numRef>
          </c:val>
        </c:ser>
      </c:pie3DChart>
    </c:plotArea>
    <c:legend>
      <c:legendPos val="r"/>
      <c:layout/>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l-GR"/>
  <c:chart>
    <c:title>
      <c:layout/>
    </c:title>
    <c:plotArea>
      <c:layout/>
      <c:pieChart>
        <c:varyColors val="1"/>
        <c:ser>
          <c:idx val="0"/>
          <c:order val="0"/>
          <c:tx>
            <c:strRef>
              <c:f>Φύλλο1!$B$1</c:f>
              <c:strCache>
                <c:ptCount val="1"/>
                <c:pt idx="0">
                  <c:v>Μερίδιο αγοράς για τις εταιρείες κινητής τηλεφωνίας</c:v>
                </c:pt>
              </c:strCache>
            </c:strRef>
          </c:tx>
          <c:cat>
            <c:strRef>
              <c:f>Φύλλο1!$A$2:$A$5</c:f>
              <c:strCache>
                <c:ptCount val="4"/>
                <c:pt idx="0">
                  <c:v>Cosmote</c:v>
                </c:pt>
                <c:pt idx="1">
                  <c:v>Tim</c:v>
                </c:pt>
                <c:pt idx="2">
                  <c:v>Q-telecom</c:v>
                </c:pt>
                <c:pt idx="3">
                  <c:v>Vodafone</c:v>
                </c:pt>
              </c:strCache>
            </c:strRef>
          </c:cat>
          <c:val>
            <c:numRef>
              <c:f>Φύλλο1!$B$2:$B$5</c:f>
              <c:numCache>
                <c:formatCode>General</c:formatCode>
                <c:ptCount val="4"/>
                <c:pt idx="0">
                  <c:v>37.6</c:v>
                </c:pt>
                <c:pt idx="1">
                  <c:v>19.399999999999999</c:v>
                </c:pt>
                <c:pt idx="2">
                  <c:v>7.3</c:v>
                </c:pt>
                <c:pt idx="3">
                  <c:v>35.800000000000004</c:v>
                </c:pt>
              </c:numCache>
            </c:numRef>
          </c:val>
        </c:ser>
        <c:firstSliceAng val="0"/>
      </c:pieChart>
    </c:plotArea>
    <c:legend>
      <c:legendPos val="r"/>
      <c:layout/>
    </c:legend>
    <c:plotVisOnly val="1"/>
  </c:chart>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6D8BBCB-2B8E-4A72-A3E0-2647561B0D7A}"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l-GR"/>
        </a:p>
      </dgm:t>
    </dgm:pt>
    <dgm:pt modelId="{E6DBEEF3-7532-4F2F-802E-92E03BA8699A}">
      <dgm:prSet phldrT="[Κείμενο]"/>
      <dgm:spPr/>
      <dgm:t>
        <a:bodyPr/>
        <a:lstStyle/>
        <a:p>
          <a:r>
            <a:rPr lang="en-US"/>
            <a:t>BESTMOBILE</a:t>
          </a:r>
          <a:endParaRPr lang="el-GR"/>
        </a:p>
      </dgm:t>
    </dgm:pt>
    <dgm:pt modelId="{83F304BE-01B3-4EBF-AA12-45C3F8C7DC8F}" type="parTrans" cxnId="{16C89DF9-2FF8-4C76-953B-0000271E78C2}">
      <dgm:prSet/>
      <dgm:spPr/>
      <dgm:t>
        <a:bodyPr/>
        <a:lstStyle/>
        <a:p>
          <a:endParaRPr lang="el-GR"/>
        </a:p>
      </dgm:t>
    </dgm:pt>
    <dgm:pt modelId="{C356B304-14CD-4006-BC01-72D9476A8CE6}" type="sibTrans" cxnId="{16C89DF9-2FF8-4C76-953B-0000271E78C2}">
      <dgm:prSet/>
      <dgm:spPr/>
      <dgm:t>
        <a:bodyPr/>
        <a:lstStyle/>
        <a:p>
          <a:endParaRPr lang="el-GR"/>
        </a:p>
      </dgm:t>
    </dgm:pt>
    <dgm:pt modelId="{F915368D-51ED-4CCF-8678-FFDADADDC2EE}">
      <dgm:prSet phldrT="[Κείμενο]"/>
      <dgm:spPr>
        <a:solidFill>
          <a:srgbClr val="FF0000"/>
        </a:solidFill>
      </dgm:spPr>
      <dgm:t>
        <a:bodyPr/>
        <a:lstStyle/>
        <a:p>
          <a:r>
            <a:rPr lang="en-US">
              <a:solidFill>
                <a:sysClr val="windowText" lastClr="000000"/>
              </a:solidFill>
            </a:rPr>
            <a:t>SAMSUNG</a:t>
          </a:r>
          <a:endParaRPr lang="el-GR">
            <a:solidFill>
              <a:sysClr val="windowText" lastClr="000000"/>
            </a:solidFill>
          </a:endParaRPr>
        </a:p>
      </dgm:t>
    </dgm:pt>
    <dgm:pt modelId="{7CEECC52-BC73-4FF7-A93C-C7C2C8B445EA}" type="parTrans" cxnId="{82F02C5F-47DD-4705-AEC2-3A66AD99E1C7}">
      <dgm:prSet/>
      <dgm:spPr/>
      <dgm:t>
        <a:bodyPr/>
        <a:lstStyle/>
        <a:p>
          <a:endParaRPr lang="el-GR"/>
        </a:p>
      </dgm:t>
    </dgm:pt>
    <dgm:pt modelId="{44F7D71E-C1AB-4A0F-85B8-08F798B08EBC}" type="sibTrans" cxnId="{82F02C5F-47DD-4705-AEC2-3A66AD99E1C7}">
      <dgm:prSet/>
      <dgm:spPr/>
      <dgm:t>
        <a:bodyPr/>
        <a:lstStyle/>
        <a:p>
          <a:endParaRPr lang="el-GR"/>
        </a:p>
      </dgm:t>
    </dgm:pt>
    <dgm:pt modelId="{27946A82-91B7-47F1-9902-C6F40B56E5B7}">
      <dgm:prSet phldrT="[Κείμενο]"/>
      <dgm:spPr>
        <a:solidFill>
          <a:schemeClr val="accent2">
            <a:lumMod val="75000"/>
          </a:schemeClr>
        </a:solidFill>
      </dgm:spPr>
      <dgm:t>
        <a:bodyPr/>
        <a:lstStyle/>
        <a:p>
          <a:r>
            <a:rPr lang="en-US">
              <a:solidFill>
                <a:sysClr val="windowText" lastClr="000000"/>
              </a:solidFill>
            </a:rPr>
            <a:t>LG</a:t>
          </a:r>
          <a:endParaRPr lang="el-GR">
            <a:solidFill>
              <a:sysClr val="windowText" lastClr="000000"/>
            </a:solidFill>
          </a:endParaRPr>
        </a:p>
      </dgm:t>
    </dgm:pt>
    <dgm:pt modelId="{3D3CEDFC-7E06-41AD-80B4-BF26A489586D}" type="parTrans" cxnId="{E97F7B63-7534-4595-A8E6-BF98577AB59F}">
      <dgm:prSet/>
      <dgm:spPr/>
      <dgm:t>
        <a:bodyPr/>
        <a:lstStyle/>
        <a:p>
          <a:endParaRPr lang="el-GR"/>
        </a:p>
      </dgm:t>
    </dgm:pt>
    <dgm:pt modelId="{2F1F5F6E-EF25-4CA7-ADAE-99C23C0EE953}" type="sibTrans" cxnId="{E97F7B63-7534-4595-A8E6-BF98577AB59F}">
      <dgm:prSet/>
      <dgm:spPr/>
      <dgm:t>
        <a:bodyPr/>
        <a:lstStyle/>
        <a:p>
          <a:endParaRPr lang="el-GR"/>
        </a:p>
      </dgm:t>
    </dgm:pt>
    <dgm:pt modelId="{8CB84174-AF06-44ED-9D80-74B657859BD8}">
      <dgm:prSet phldrT="[Κείμενο]"/>
      <dgm:spPr>
        <a:solidFill>
          <a:schemeClr val="accent6">
            <a:lumMod val="75000"/>
          </a:schemeClr>
        </a:solidFill>
      </dgm:spPr>
      <dgm:t>
        <a:bodyPr/>
        <a:lstStyle/>
        <a:p>
          <a:r>
            <a:rPr lang="en-US">
              <a:solidFill>
                <a:sysClr val="windowText" lastClr="000000"/>
              </a:solidFill>
            </a:rPr>
            <a:t>APPLE</a:t>
          </a:r>
          <a:endParaRPr lang="el-GR">
            <a:solidFill>
              <a:sysClr val="windowText" lastClr="000000"/>
            </a:solidFill>
          </a:endParaRPr>
        </a:p>
      </dgm:t>
    </dgm:pt>
    <dgm:pt modelId="{54A02B3F-91ED-45D3-857B-516947A5C57D}" type="parTrans" cxnId="{E5C2B355-5BBD-4AF3-9B52-BF7270093154}">
      <dgm:prSet/>
      <dgm:spPr/>
      <dgm:t>
        <a:bodyPr/>
        <a:lstStyle/>
        <a:p>
          <a:endParaRPr lang="el-GR"/>
        </a:p>
      </dgm:t>
    </dgm:pt>
    <dgm:pt modelId="{2F52F00E-09BB-4B2F-BA31-F495502833A6}" type="sibTrans" cxnId="{E5C2B355-5BBD-4AF3-9B52-BF7270093154}">
      <dgm:prSet/>
      <dgm:spPr/>
      <dgm:t>
        <a:bodyPr/>
        <a:lstStyle/>
        <a:p>
          <a:endParaRPr lang="el-GR"/>
        </a:p>
      </dgm:t>
    </dgm:pt>
    <dgm:pt modelId="{7EB0E67E-66F7-48F6-B596-A1D70F26FA2B}">
      <dgm:prSet phldrT="[Κείμενο]"/>
      <dgm:spPr>
        <a:solidFill>
          <a:srgbClr val="00B050"/>
        </a:solidFill>
      </dgm:spPr>
      <dgm:t>
        <a:bodyPr/>
        <a:lstStyle/>
        <a:p>
          <a:r>
            <a:rPr lang="en-US">
              <a:solidFill>
                <a:sysClr val="windowText" lastClr="000000"/>
              </a:solidFill>
            </a:rPr>
            <a:t>SONY</a:t>
          </a:r>
          <a:endParaRPr lang="el-GR">
            <a:solidFill>
              <a:sysClr val="windowText" lastClr="000000"/>
            </a:solidFill>
          </a:endParaRPr>
        </a:p>
      </dgm:t>
    </dgm:pt>
    <dgm:pt modelId="{AA841CE2-F25F-4139-8D60-ABF32DE24484}" type="parTrans" cxnId="{23EDAE78-7E0C-4498-AB99-B6C6215C89F3}">
      <dgm:prSet/>
      <dgm:spPr/>
      <dgm:t>
        <a:bodyPr/>
        <a:lstStyle/>
        <a:p>
          <a:endParaRPr lang="el-GR"/>
        </a:p>
      </dgm:t>
    </dgm:pt>
    <dgm:pt modelId="{F2FF7378-BAFA-492A-ADA6-916C2B75D950}" type="sibTrans" cxnId="{23EDAE78-7E0C-4498-AB99-B6C6215C89F3}">
      <dgm:prSet/>
      <dgm:spPr/>
      <dgm:t>
        <a:bodyPr/>
        <a:lstStyle/>
        <a:p>
          <a:endParaRPr lang="el-GR"/>
        </a:p>
      </dgm:t>
    </dgm:pt>
    <dgm:pt modelId="{BCC96467-693F-49F9-ABC1-1FEE9E2A9F52}">
      <dgm:prSet phldrT="[Κείμενο]"/>
      <dgm:spPr>
        <a:solidFill>
          <a:srgbClr val="FFFF00"/>
        </a:solidFill>
      </dgm:spPr>
      <dgm:t>
        <a:bodyPr/>
        <a:lstStyle/>
        <a:p>
          <a:r>
            <a:rPr lang="en-US">
              <a:solidFill>
                <a:sysClr val="windowText" lastClr="000000"/>
              </a:solidFill>
            </a:rPr>
            <a:t>HTC</a:t>
          </a:r>
          <a:endParaRPr lang="el-GR">
            <a:solidFill>
              <a:sysClr val="windowText" lastClr="000000"/>
            </a:solidFill>
          </a:endParaRPr>
        </a:p>
      </dgm:t>
    </dgm:pt>
    <dgm:pt modelId="{189B6FB9-0FF5-4337-8252-220FDA6CD511}" type="parTrans" cxnId="{4BEFD628-6EE2-4390-949B-432D9944E2BD}">
      <dgm:prSet/>
      <dgm:spPr/>
      <dgm:t>
        <a:bodyPr/>
        <a:lstStyle/>
        <a:p>
          <a:endParaRPr lang="el-GR"/>
        </a:p>
      </dgm:t>
    </dgm:pt>
    <dgm:pt modelId="{5358EED9-B6B8-482F-B85D-88EF3E67DC24}" type="sibTrans" cxnId="{4BEFD628-6EE2-4390-949B-432D9944E2BD}">
      <dgm:prSet/>
      <dgm:spPr/>
      <dgm:t>
        <a:bodyPr/>
        <a:lstStyle/>
        <a:p>
          <a:endParaRPr lang="el-GR"/>
        </a:p>
      </dgm:t>
    </dgm:pt>
    <dgm:pt modelId="{0B5C3C29-5573-4C90-B519-70801F9068D6}">
      <dgm:prSet phldrT="[Κείμενο]"/>
      <dgm:spPr/>
      <dgm:t>
        <a:bodyPr/>
        <a:lstStyle/>
        <a:p>
          <a:endParaRPr lang="el-GR"/>
        </a:p>
      </dgm:t>
    </dgm:pt>
    <dgm:pt modelId="{F07B7730-69E3-4C9B-9815-00AA7B04F25F}" type="parTrans" cxnId="{1E046491-FFAC-4AAF-82D7-C8C81DEB9CAE}">
      <dgm:prSet/>
      <dgm:spPr/>
      <dgm:t>
        <a:bodyPr/>
        <a:lstStyle/>
        <a:p>
          <a:endParaRPr lang="el-GR"/>
        </a:p>
      </dgm:t>
    </dgm:pt>
    <dgm:pt modelId="{A93E9B05-E10B-4881-A79D-0E079B7955D0}" type="sibTrans" cxnId="{1E046491-FFAC-4AAF-82D7-C8C81DEB9CAE}">
      <dgm:prSet/>
      <dgm:spPr/>
      <dgm:t>
        <a:bodyPr/>
        <a:lstStyle/>
        <a:p>
          <a:endParaRPr lang="el-GR"/>
        </a:p>
      </dgm:t>
    </dgm:pt>
    <dgm:pt modelId="{0E210A56-39CF-4F39-AE16-8C3CBE43DECD}" type="pres">
      <dgm:prSet presAssocID="{A6D8BBCB-2B8E-4A72-A3E0-2647561B0D7A}" presName="cycle" presStyleCnt="0">
        <dgm:presLayoutVars>
          <dgm:chMax val="1"/>
          <dgm:dir/>
          <dgm:animLvl val="ctr"/>
          <dgm:resizeHandles val="exact"/>
        </dgm:presLayoutVars>
      </dgm:prSet>
      <dgm:spPr/>
      <dgm:t>
        <a:bodyPr/>
        <a:lstStyle/>
        <a:p>
          <a:endParaRPr lang="el-GR"/>
        </a:p>
      </dgm:t>
    </dgm:pt>
    <dgm:pt modelId="{405AD275-0E06-44FE-86DE-F6DCCBBB859A}" type="pres">
      <dgm:prSet presAssocID="{E6DBEEF3-7532-4F2F-802E-92E03BA8699A}" presName="centerShape" presStyleLbl="node0" presStyleIdx="0" presStyleCnt="1"/>
      <dgm:spPr/>
      <dgm:t>
        <a:bodyPr/>
        <a:lstStyle/>
        <a:p>
          <a:endParaRPr lang="el-GR"/>
        </a:p>
      </dgm:t>
    </dgm:pt>
    <dgm:pt modelId="{8BFA5542-82AE-434B-8D27-DF7731E0E8D7}" type="pres">
      <dgm:prSet presAssocID="{7CEECC52-BC73-4FF7-A93C-C7C2C8B445EA}" presName="Name9" presStyleLbl="parChTrans1D2" presStyleIdx="0" presStyleCnt="5"/>
      <dgm:spPr/>
      <dgm:t>
        <a:bodyPr/>
        <a:lstStyle/>
        <a:p>
          <a:endParaRPr lang="el-GR"/>
        </a:p>
      </dgm:t>
    </dgm:pt>
    <dgm:pt modelId="{7C4B3C26-6C1F-4D9F-910D-DA5E60EC08F2}" type="pres">
      <dgm:prSet presAssocID="{7CEECC52-BC73-4FF7-A93C-C7C2C8B445EA}" presName="connTx" presStyleLbl="parChTrans1D2" presStyleIdx="0" presStyleCnt="5"/>
      <dgm:spPr/>
      <dgm:t>
        <a:bodyPr/>
        <a:lstStyle/>
        <a:p>
          <a:endParaRPr lang="el-GR"/>
        </a:p>
      </dgm:t>
    </dgm:pt>
    <dgm:pt modelId="{AC6F55AB-CA10-40E2-A1FF-8916AFDCC00A}" type="pres">
      <dgm:prSet presAssocID="{F915368D-51ED-4CCF-8678-FFDADADDC2EE}" presName="node" presStyleLbl="node1" presStyleIdx="0" presStyleCnt="5">
        <dgm:presLayoutVars>
          <dgm:bulletEnabled val="1"/>
        </dgm:presLayoutVars>
      </dgm:prSet>
      <dgm:spPr/>
      <dgm:t>
        <a:bodyPr/>
        <a:lstStyle/>
        <a:p>
          <a:endParaRPr lang="el-GR"/>
        </a:p>
      </dgm:t>
    </dgm:pt>
    <dgm:pt modelId="{4E5B2F12-C3BC-431C-9C51-D4A77570F41C}" type="pres">
      <dgm:prSet presAssocID="{3D3CEDFC-7E06-41AD-80B4-BF26A489586D}" presName="Name9" presStyleLbl="parChTrans1D2" presStyleIdx="1" presStyleCnt="5"/>
      <dgm:spPr/>
      <dgm:t>
        <a:bodyPr/>
        <a:lstStyle/>
        <a:p>
          <a:endParaRPr lang="el-GR"/>
        </a:p>
      </dgm:t>
    </dgm:pt>
    <dgm:pt modelId="{46F94205-34EC-4E9C-B9EF-A89325A08169}" type="pres">
      <dgm:prSet presAssocID="{3D3CEDFC-7E06-41AD-80B4-BF26A489586D}" presName="connTx" presStyleLbl="parChTrans1D2" presStyleIdx="1" presStyleCnt="5"/>
      <dgm:spPr/>
      <dgm:t>
        <a:bodyPr/>
        <a:lstStyle/>
        <a:p>
          <a:endParaRPr lang="el-GR"/>
        </a:p>
      </dgm:t>
    </dgm:pt>
    <dgm:pt modelId="{FED9EDF9-C585-4101-AA3D-50CF6B6B9648}" type="pres">
      <dgm:prSet presAssocID="{27946A82-91B7-47F1-9902-C6F40B56E5B7}" presName="node" presStyleLbl="node1" presStyleIdx="1" presStyleCnt="5">
        <dgm:presLayoutVars>
          <dgm:bulletEnabled val="1"/>
        </dgm:presLayoutVars>
      </dgm:prSet>
      <dgm:spPr/>
      <dgm:t>
        <a:bodyPr/>
        <a:lstStyle/>
        <a:p>
          <a:endParaRPr lang="el-GR"/>
        </a:p>
      </dgm:t>
    </dgm:pt>
    <dgm:pt modelId="{E974882D-32B0-4076-8235-15B0C9518A3C}" type="pres">
      <dgm:prSet presAssocID="{54A02B3F-91ED-45D3-857B-516947A5C57D}" presName="Name9" presStyleLbl="parChTrans1D2" presStyleIdx="2" presStyleCnt="5"/>
      <dgm:spPr/>
      <dgm:t>
        <a:bodyPr/>
        <a:lstStyle/>
        <a:p>
          <a:endParaRPr lang="el-GR"/>
        </a:p>
      </dgm:t>
    </dgm:pt>
    <dgm:pt modelId="{8AD710B3-CF4A-44A7-895B-D07029D57C10}" type="pres">
      <dgm:prSet presAssocID="{54A02B3F-91ED-45D3-857B-516947A5C57D}" presName="connTx" presStyleLbl="parChTrans1D2" presStyleIdx="2" presStyleCnt="5"/>
      <dgm:spPr/>
      <dgm:t>
        <a:bodyPr/>
        <a:lstStyle/>
        <a:p>
          <a:endParaRPr lang="el-GR"/>
        </a:p>
      </dgm:t>
    </dgm:pt>
    <dgm:pt modelId="{6A751F62-FAD6-4396-BF5F-846BD40D3028}" type="pres">
      <dgm:prSet presAssocID="{8CB84174-AF06-44ED-9D80-74B657859BD8}" presName="node" presStyleLbl="node1" presStyleIdx="2" presStyleCnt="5">
        <dgm:presLayoutVars>
          <dgm:bulletEnabled val="1"/>
        </dgm:presLayoutVars>
      </dgm:prSet>
      <dgm:spPr/>
      <dgm:t>
        <a:bodyPr/>
        <a:lstStyle/>
        <a:p>
          <a:endParaRPr lang="el-GR"/>
        </a:p>
      </dgm:t>
    </dgm:pt>
    <dgm:pt modelId="{685BFE51-7DFF-409A-BAC1-F1E28E4DC99E}" type="pres">
      <dgm:prSet presAssocID="{AA841CE2-F25F-4139-8D60-ABF32DE24484}" presName="Name9" presStyleLbl="parChTrans1D2" presStyleIdx="3" presStyleCnt="5"/>
      <dgm:spPr/>
      <dgm:t>
        <a:bodyPr/>
        <a:lstStyle/>
        <a:p>
          <a:endParaRPr lang="el-GR"/>
        </a:p>
      </dgm:t>
    </dgm:pt>
    <dgm:pt modelId="{D935AF6D-2F4D-4CA1-A51B-6A30571F1E97}" type="pres">
      <dgm:prSet presAssocID="{AA841CE2-F25F-4139-8D60-ABF32DE24484}" presName="connTx" presStyleLbl="parChTrans1D2" presStyleIdx="3" presStyleCnt="5"/>
      <dgm:spPr/>
      <dgm:t>
        <a:bodyPr/>
        <a:lstStyle/>
        <a:p>
          <a:endParaRPr lang="el-GR"/>
        </a:p>
      </dgm:t>
    </dgm:pt>
    <dgm:pt modelId="{6E1BB560-F5EF-43AB-A0A8-1C869B88D09A}" type="pres">
      <dgm:prSet presAssocID="{7EB0E67E-66F7-48F6-B596-A1D70F26FA2B}" presName="node" presStyleLbl="node1" presStyleIdx="3" presStyleCnt="5">
        <dgm:presLayoutVars>
          <dgm:bulletEnabled val="1"/>
        </dgm:presLayoutVars>
      </dgm:prSet>
      <dgm:spPr/>
      <dgm:t>
        <a:bodyPr/>
        <a:lstStyle/>
        <a:p>
          <a:endParaRPr lang="el-GR"/>
        </a:p>
      </dgm:t>
    </dgm:pt>
    <dgm:pt modelId="{2C41633C-9F61-4FDD-806D-48CB28ED9A7C}" type="pres">
      <dgm:prSet presAssocID="{189B6FB9-0FF5-4337-8252-220FDA6CD511}" presName="Name9" presStyleLbl="parChTrans1D2" presStyleIdx="4" presStyleCnt="5"/>
      <dgm:spPr/>
      <dgm:t>
        <a:bodyPr/>
        <a:lstStyle/>
        <a:p>
          <a:endParaRPr lang="el-GR"/>
        </a:p>
      </dgm:t>
    </dgm:pt>
    <dgm:pt modelId="{B627205C-CC86-4E0B-9E49-4167E7074314}" type="pres">
      <dgm:prSet presAssocID="{189B6FB9-0FF5-4337-8252-220FDA6CD511}" presName="connTx" presStyleLbl="parChTrans1D2" presStyleIdx="4" presStyleCnt="5"/>
      <dgm:spPr/>
      <dgm:t>
        <a:bodyPr/>
        <a:lstStyle/>
        <a:p>
          <a:endParaRPr lang="el-GR"/>
        </a:p>
      </dgm:t>
    </dgm:pt>
    <dgm:pt modelId="{001990F6-124F-44F2-AC1A-9608B21E027A}" type="pres">
      <dgm:prSet presAssocID="{BCC96467-693F-49F9-ABC1-1FEE9E2A9F52}" presName="node" presStyleLbl="node1" presStyleIdx="4" presStyleCnt="5">
        <dgm:presLayoutVars>
          <dgm:bulletEnabled val="1"/>
        </dgm:presLayoutVars>
      </dgm:prSet>
      <dgm:spPr/>
      <dgm:t>
        <a:bodyPr/>
        <a:lstStyle/>
        <a:p>
          <a:endParaRPr lang="el-GR"/>
        </a:p>
      </dgm:t>
    </dgm:pt>
  </dgm:ptLst>
  <dgm:cxnLst>
    <dgm:cxn modelId="{FE0AF3B0-6E59-40F1-AB75-C714B7514B95}" type="presOf" srcId="{7EB0E67E-66F7-48F6-B596-A1D70F26FA2B}" destId="{6E1BB560-F5EF-43AB-A0A8-1C869B88D09A}" srcOrd="0" destOrd="0" presId="urn:microsoft.com/office/officeart/2005/8/layout/radial1"/>
    <dgm:cxn modelId="{23EDAE78-7E0C-4498-AB99-B6C6215C89F3}" srcId="{E6DBEEF3-7532-4F2F-802E-92E03BA8699A}" destId="{7EB0E67E-66F7-48F6-B596-A1D70F26FA2B}" srcOrd="3" destOrd="0" parTransId="{AA841CE2-F25F-4139-8D60-ABF32DE24484}" sibTransId="{F2FF7378-BAFA-492A-ADA6-916C2B75D950}"/>
    <dgm:cxn modelId="{BECE277B-3E18-466F-800B-602F0E576467}" type="presOf" srcId="{54A02B3F-91ED-45D3-857B-516947A5C57D}" destId="{8AD710B3-CF4A-44A7-895B-D07029D57C10}" srcOrd="1" destOrd="0" presId="urn:microsoft.com/office/officeart/2005/8/layout/radial1"/>
    <dgm:cxn modelId="{E97F7B63-7534-4595-A8E6-BF98577AB59F}" srcId="{E6DBEEF3-7532-4F2F-802E-92E03BA8699A}" destId="{27946A82-91B7-47F1-9902-C6F40B56E5B7}" srcOrd="1" destOrd="0" parTransId="{3D3CEDFC-7E06-41AD-80B4-BF26A489586D}" sibTransId="{2F1F5F6E-EF25-4CA7-ADAE-99C23C0EE953}"/>
    <dgm:cxn modelId="{F346D689-0C26-45E3-9E3F-2AFC667935B9}" type="presOf" srcId="{189B6FB9-0FF5-4337-8252-220FDA6CD511}" destId="{B627205C-CC86-4E0B-9E49-4167E7074314}" srcOrd="1" destOrd="0" presId="urn:microsoft.com/office/officeart/2005/8/layout/radial1"/>
    <dgm:cxn modelId="{82F02C5F-47DD-4705-AEC2-3A66AD99E1C7}" srcId="{E6DBEEF3-7532-4F2F-802E-92E03BA8699A}" destId="{F915368D-51ED-4CCF-8678-FFDADADDC2EE}" srcOrd="0" destOrd="0" parTransId="{7CEECC52-BC73-4FF7-A93C-C7C2C8B445EA}" sibTransId="{44F7D71E-C1AB-4A0F-85B8-08F798B08EBC}"/>
    <dgm:cxn modelId="{A4B0898F-891F-4536-896B-63108989D7DA}" type="presOf" srcId="{BCC96467-693F-49F9-ABC1-1FEE9E2A9F52}" destId="{001990F6-124F-44F2-AC1A-9608B21E027A}" srcOrd="0" destOrd="0" presId="urn:microsoft.com/office/officeart/2005/8/layout/radial1"/>
    <dgm:cxn modelId="{E72C001E-DA68-469D-A3EA-A76EEE420DBA}" type="presOf" srcId="{7CEECC52-BC73-4FF7-A93C-C7C2C8B445EA}" destId="{8BFA5542-82AE-434B-8D27-DF7731E0E8D7}" srcOrd="0" destOrd="0" presId="urn:microsoft.com/office/officeart/2005/8/layout/radial1"/>
    <dgm:cxn modelId="{E5C2B355-5BBD-4AF3-9B52-BF7270093154}" srcId="{E6DBEEF3-7532-4F2F-802E-92E03BA8699A}" destId="{8CB84174-AF06-44ED-9D80-74B657859BD8}" srcOrd="2" destOrd="0" parTransId="{54A02B3F-91ED-45D3-857B-516947A5C57D}" sibTransId="{2F52F00E-09BB-4B2F-BA31-F495502833A6}"/>
    <dgm:cxn modelId="{37C076C4-575E-4B55-9EA5-0DC9BFFD59F2}" type="presOf" srcId="{27946A82-91B7-47F1-9902-C6F40B56E5B7}" destId="{FED9EDF9-C585-4101-AA3D-50CF6B6B9648}" srcOrd="0" destOrd="0" presId="urn:microsoft.com/office/officeart/2005/8/layout/radial1"/>
    <dgm:cxn modelId="{4BEFD628-6EE2-4390-949B-432D9944E2BD}" srcId="{E6DBEEF3-7532-4F2F-802E-92E03BA8699A}" destId="{BCC96467-693F-49F9-ABC1-1FEE9E2A9F52}" srcOrd="4" destOrd="0" parTransId="{189B6FB9-0FF5-4337-8252-220FDA6CD511}" sibTransId="{5358EED9-B6B8-482F-B85D-88EF3E67DC24}"/>
    <dgm:cxn modelId="{72A779F8-26EE-4ED1-B00E-F87909CEA387}" type="presOf" srcId="{7CEECC52-BC73-4FF7-A93C-C7C2C8B445EA}" destId="{7C4B3C26-6C1F-4D9F-910D-DA5E60EC08F2}" srcOrd="1" destOrd="0" presId="urn:microsoft.com/office/officeart/2005/8/layout/radial1"/>
    <dgm:cxn modelId="{1E046491-FFAC-4AAF-82D7-C8C81DEB9CAE}" srcId="{A6D8BBCB-2B8E-4A72-A3E0-2647561B0D7A}" destId="{0B5C3C29-5573-4C90-B519-70801F9068D6}" srcOrd="1" destOrd="0" parTransId="{F07B7730-69E3-4C9B-9815-00AA7B04F25F}" sibTransId="{A93E9B05-E10B-4881-A79D-0E079B7955D0}"/>
    <dgm:cxn modelId="{C91321E6-E648-4B9D-9EEF-5684875C235D}" type="presOf" srcId="{E6DBEEF3-7532-4F2F-802E-92E03BA8699A}" destId="{405AD275-0E06-44FE-86DE-F6DCCBBB859A}" srcOrd="0" destOrd="0" presId="urn:microsoft.com/office/officeart/2005/8/layout/radial1"/>
    <dgm:cxn modelId="{C4A4E810-EB7B-42B4-A9B8-33597A835A6A}" type="presOf" srcId="{3D3CEDFC-7E06-41AD-80B4-BF26A489586D}" destId="{4E5B2F12-C3BC-431C-9C51-D4A77570F41C}" srcOrd="0" destOrd="0" presId="urn:microsoft.com/office/officeart/2005/8/layout/radial1"/>
    <dgm:cxn modelId="{FC210B79-FEF6-4352-9C71-E3B1BC4A7410}" type="presOf" srcId="{3D3CEDFC-7E06-41AD-80B4-BF26A489586D}" destId="{46F94205-34EC-4E9C-B9EF-A89325A08169}" srcOrd="1" destOrd="0" presId="urn:microsoft.com/office/officeart/2005/8/layout/radial1"/>
    <dgm:cxn modelId="{B622E664-4E50-442E-BB48-D7423B785570}" type="presOf" srcId="{AA841CE2-F25F-4139-8D60-ABF32DE24484}" destId="{685BFE51-7DFF-409A-BAC1-F1E28E4DC99E}" srcOrd="0" destOrd="0" presId="urn:microsoft.com/office/officeart/2005/8/layout/radial1"/>
    <dgm:cxn modelId="{2EB79BDD-4C21-4930-8E51-0EA8638F601D}" type="presOf" srcId="{AA841CE2-F25F-4139-8D60-ABF32DE24484}" destId="{D935AF6D-2F4D-4CA1-A51B-6A30571F1E97}" srcOrd="1" destOrd="0" presId="urn:microsoft.com/office/officeart/2005/8/layout/radial1"/>
    <dgm:cxn modelId="{6777E1AC-F448-4D85-A133-1DAC92BACAED}" type="presOf" srcId="{F915368D-51ED-4CCF-8678-FFDADADDC2EE}" destId="{AC6F55AB-CA10-40E2-A1FF-8916AFDCC00A}" srcOrd="0" destOrd="0" presId="urn:microsoft.com/office/officeart/2005/8/layout/radial1"/>
    <dgm:cxn modelId="{7A54E6CC-97E4-469D-929A-5D80DA9895F1}" type="presOf" srcId="{A6D8BBCB-2B8E-4A72-A3E0-2647561B0D7A}" destId="{0E210A56-39CF-4F39-AE16-8C3CBE43DECD}" srcOrd="0" destOrd="0" presId="urn:microsoft.com/office/officeart/2005/8/layout/radial1"/>
    <dgm:cxn modelId="{16C89DF9-2FF8-4C76-953B-0000271E78C2}" srcId="{A6D8BBCB-2B8E-4A72-A3E0-2647561B0D7A}" destId="{E6DBEEF3-7532-4F2F-802E-92E03BA8699A}" srcOrd="0" destOrd="0" parTransId="{83F304BE-01B3-4EBF-AA12-45C3F8C7DC8F}" sibTransId="{C356B304-14CD-4006-BC01-72D9476A8CE6}"/>
    <dgm:cxn modelId="{4E6F4337-EAB3-4851-B718-84401B949176}" type="presOf" srcId="{54A02B3F-91ED-45D3-857B-516947A5C57D}" destId="{E974882D-32B0-4076-8235-15B0C9518A3C}" srcOrd="0" destOrd="0" presId="urn:microsoft.com/office/officeart/2005/8/layout/radial1"/>
    <dgm:cxn modelId="{75C25EFE-F993-4D77-97D1-AD87D131DE58}" type="presOf" srcId="{8CB84174-AF06-44ED-9D80-74B657859BD8}" destId="{6A751F62-FAD6-4396-BF5F-846BD40D3028}" srcOrd="0" destOrd="0" presId="urn:microsoft.com/office/officeart/2005/8/layout/radial1"/>
    <dgm:cxn modelId="{DC47A828-B7D4-4E14-87C3-4BE4C794E7B9}" type="presOf" srcId="{189B6FB9-0FF5-4337-8252-220FDA6CD511}" destId="{2C41633C-9F61-4FDD-806D-48CB28ED9A7C}" srcOrd="0" destOrd="0" presId="urn:microsoft.com/office/officeart/2005/8/layout/radial1"/>
    <dgm:cxn modelId="{45EA4CB7-7A18-487D-8CBA-49ACB792D2C9}" type="presParOf" srcId="{0E210A56-39CF-4F39-AE16-8C3CBE43DECD}" destId="{405AD275-0E06-44FE-86DE-F6DCCBBB859A}" srcOrd="0" destOrd="0" presId="urn:microsoft.com/office/officeart/2005/8/layout/radial1"/>
    <dgm:cxn modelId="{505B91BF-16F9-4AFA-BE70-5DD952C99BB9}" type="presParOf" srcId="{0E210A56-39CF-4F39-AE16-8C3CBE43DECD}" destId="{8BFA5542-82AE-434B-8D27-DF7731E0E8D7}" srcOrd="1" destOrd="0" presId="urn:microsoft.com/office/officeart/2005/8/layout/radial1"/>
    <dgm:cxn modelId="{91FC7290-5783-43DA-A605-EA840EB56C9C}" type="presParOf" srcId="{8BFA5542-82AE-434B-8D27-DF7731E0E8D7}" destId="{7C4B3C26-6C1F-4D9F-910D-DA5E60EC08F2}" srcOrd="0" destOrd="0" presId="urn:microsoft.com/office/officeart/2005/8/layout/radial1"/>
    <dgm:cxn modelId="{DF2A2B81-147E-4893-B9A2-0207301FB976}" type="presParOf" srcId="{0E210A56-39CF-4F39-AE16-8C3CBE43DECD}" destId="{AC6F55AB-CA10-40E2-A1FF-8916AFDCC00A}" srcOrd="2" destOrd="0" presId="urn:microsoft.com/office/officeart/2005/8/layout/radial1"/>
    <dgm:cxn modelId="{F7E8DCB7-B520-42AF-AA67-9BB5B498A726}" type="presParOf" srcId="{0E210A56-39CF-4F39-AE16-8C3CBE43DECD}" destId="{4E5B2F12-C3BC-431C-9C51-D4A77570F41C}" srcOrd="3" destOrd="0" presId="urn:microsoft.com/office/officeart/2005/8/layout/radial1"/>
    <dgm:cxn modelId="{33BF8198-382E-424D-8388-55D1150A5C09}" type="presParOf" srcId="{4E5B2F12-C3BC-431C-9C51-D4A77570F41C}" destId="{46F94205-34EC-4E9C-B9EF-A89325A08169}" srcOrd="0" destOrd="0" presId="urn:microsoft.com/office/officeart/2005/8/layout/radial1"/>
    <dgm:cxn modelId="{18F109FB-D434-4C61-B861-CD1A24F6A0D2}" type="presParOf" srcId="{0E210A56-39CF-4F39-AE16-8C3CBE43DECD}" destId="{FED9EDF9-C585-4101-AA3D-50CF6B6B9648}" srcOrd="4" destOrd="0" presId="urn:microsoft.com/office/officeart/2005/8/layout/radial1"/>
    <dgm:cxn modelId="{4574822C-EC51-4E95-9C86-932D0783FC6D}" type="presParOf" srcId="{0E210A56-39CF-4F39-AE16-8C3CBE43DECD}" destId="{E974882D-32B0-4076-8235-15B0C9518A3C}" srcOrd="5" destOrd="0" presId="urn:microsoft.com/office/officeart/2005/8/layout/radial1"/>
    <dgm:cxn modelId="{BB8F080D-161D-4A9C-B96A-463558F8BEB0}" type="presParOf" srcId="{E974882D-32B0-4076-8235-15B0C9518A3C}" destId="{8AD710B3-CF4A-44A7-895B-D07029D57C10}" srcOrd="0" destOrd="0" presId="urn:microsoft.com/office/officeart/2005/8/layout/radial1"/>
    <dgm:cxn modelId="{4F13E20D-5307-449A-AB19-C79437656713}" type="presParOf" srcId="{0E210A56-39CF-4F39-AE16-8C3CBE43DECD}" destId="{6A751F62-FAD6-4396-BF5F-846BD40D3028}" srcOrd="6" destOrd="0" presId="urn:microsoft.com/office/officeart/2005/8/layout/radial1"/>
    <dgm:cxn modelId="{93438EC5-6E2C-444F-B728-2A005C065093}" type="presParOf" srcId="{0E210A56-39CF-4F39-AE16-8C3CBE43DECD}" destId="{685BFE51-7DFF-409A-BAC1-F1E28E4DC99E}" srcOrd="7" destOrd="0" presId="urn:microsoft.com/office/officeart/2005/8/layout/radial1"/>
    <dgm:cxn modelId="{DCEDE5A8-64E9-40A9-98EB-C3F518998AB0}" type="presParOf" srcId="{685BFE51-7DFF-409A-BAC1-F1E28E4DC99E}" destId="{D935AF6D-2F4D-4CA1-A51B-6A30571F1E97}" srcOrd="0" destOrd="0" presId="urn:microsoft.com/office/officeart/2005/8/layout/radial1"/>
    <dgm:cxn modelId="{888D8B7A-7FF5-4AAC-A396-088C660818A4}" type="presParOf" srcId="{0E210A56-39CF-4F39-AE16-8C3CBE43DECD}" destId="{6E1BB560-F5EF-43AB-A0A8-1C869B88D09A}" srcOrd="8" destOrd="0" presId="urn:microsoft.com/office/officeart/2005/8/layout/radial1"/>
    <dgm:cxn modelId="{CC231429-B1D4-40E5-8A78-ABBAD202EBF6}" type="presParOf" srcId="{0E210A56-39CF-4F39-AE16-8C3CBE43DECD}" destId="{2C41633C-9F61-4FDD-806D-48CB28ED9A7C}" srcOrd="9" destOrd="0" presId="urn:microsoft.com/office/officeart/2005/8/layout/radial1"/>
    <dgm:cxn modelId="{AF3E2AEB-824E-4081-8FB0-B6BB96589CBA}" type="presParOf" srcId="{2C41633C-9F61-4FDD-806D-48CB28ED9A7C}" destId="{B627205C-CC86-4E0B-9E49-4167E7074314}" srcOrd="0" destOrd="0" presId="urn:microsoft.com/office/officeart/2005/8/layout/radial1"/>
    <dgm:cxn modelId="{C69097B2-727A-45D2-90BD-A2AFCD29EAB0}" type="presParOf" srcId="{0E210A56-39CF-4F39-AE16-8C3CBE43DECD}" destId="{001990F6-124F-44F2-AC1A-9608B21E027A}" srcOrd="10" destOrd="0" presId="urn:microsoft.com/office/officeart/2005/8/layout/radial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2DB892-AB53-4FD9-884D-EF156FE56320}" type="doc">
      <dgm:prSet loTypeId="urn:microsoft.com/office/officeart/2005/8/layout/venn2" loCatId="relationship" qsTypeId="urn:microsoft.com/office/officeart/2005/8/quickstyle/simple1" qsCatId="simple" csTypeId="urn:microsoft.com/office/officeart/2005/8/colors/colorful1" csCatId="colorful" phldr="1"/>
      <dgm:spPr/>
      <dgm:t>
        <a:bodyPr/>
        <a:lstStyle/>
        <a:p>
          <a:endParaRPr lang="el-GR"/>
        </a:p>
      </dgm:t>
    </dgm:pt>
    <dgm:pt modelId="{FDFD3740-3DDC-4CC6-8111-B2F3BD560B59}">
      <dgm:prSet phldrT="[Κείμενο]"/>
      <dgm:spPr/>
      <dgm:t>
        <a:bodyPr/>
        <a:lstStyle/>
        <a:p>
          <a:r>
            <a:rPr lang="el-GR" dirty="0"/>
            <a:t>Τμήμα πωλήσεων</a:t>
          </a:r>
        </a:p>
      </dgm:t>
    </dgm:pt>
    <dgm:pt modelId="{A19AE9F9-119C-4518-809A-F7165085CA52}" type="parTrans" cxnId="{8D506FBF-9540-4781-8CC7-B7704FA609CF}">
      <dgm:prSet/>
      <dgm:spPr/>
      <dgm:t>
        <a:bodyPr/>
        <a:lstStyle/>
        <a:p>
          <a:endParaRPr lang="el-GR"/>
        </a:p>
      </dgm:t>
    </dgm:pt>
    <dgm:pt modelId="{2C081AD1-E05E-4F12-96FD-C9E7A47603AD}" type="sibTrans" cxnId="{8D506FBF-9540-4781-8CC7-B7704FA609CF}">
      <dgm:prSet/>
      <dgm:spPr/>
      <dgm:t>
        <a:bodyPr/>
        <a:lstStyle/>
        <a:p>
          <a:endParaRPr lang="el-GR"/>
        </a:p>
      </dgm:t>
    </dgm:pt>
    <dgm:pt modelId="{AC5AAE17-D78F-438F-9287-75FD8CA64D83}">
      <dgm:prSet phldrT="[Κείμενο]"/>
      <dgm:spPr/>
      <dgm:t>
        <a:bodyPr/>
        <a:lstStyle/>
        <a:p>
          <a:r>
            <a:rPr lang="el-GR"/>
            <a:t>Τμήμα  μάρκετινγκ</a:t>
          </a:r>
        </a:p>
      </dgm:t>
    </dgm:pt>
    <dgm:pt modelId="{5536499A-8699-4086-AF07-DC511FD3E530}" type="parTrans" cxnId="{21EEC4C6-D161-4499-BA2A-2C3042201CC6}">
      <dgm:prSet/>
      <dgm:spPr/>
      <dgm:t>
        <a:bodyPr/>
        <a:lstStyle/>
        <a:p>
          <a:endParaRPr lang="el-GR"/>
        </a:p>
      </dgm:t>
    </dgm:pt>
    <dgm:pt modelId="{292940F0-A850-4CE0-9DFF-E76B58ACD192}" type="sibTrans" cxnId="{21EEC4C6-D161-4499-BA2A-2C3042201CC6}">
      <dgm:prSet/>
      <dgm:spPr/>
      <dgm:t>
        <a:bodyPr/>
        <a:lstStyle/>
        <a:p>
          <a:endParaRPr lang="el-GR"/>
        </a:p>
      </dgm:t>
    </dgm:pt>
    <dgm:pt modelId="{A1748365-2F59-4614-ADF8-DFE20DE3D6BC}">
      <dgm:prSet phldrT="[Κείμενο]"/>
      <dgm:spPr/>
      <dgm:t>
        <a:bodyPr/>
        <a:lstStyle/>
        <a:p>
          <a:r>
            <a:rPr lang="el-GR"/>
            <a:t>Τμήμα πληροφοριών &amp; εξυπηρέτησης πελατών</a:t>
          </a:r>
        </a:p>
      </dgm:t>
    </dgm:pt>
    <dgm:pt modelId="{8217B802-7836-4702-9D1E-4D0ECB1BD1A8}" type="parTrans" cxnId="{EB179D8D-7E26-4A4C-8DA4-0697B300A49B}">
      <dgm:prSet/>
      <dgm:spPr/>
      <dgm:t>
        <a:bodyPr/>
        <a:lstStyle/>
        <a:p>
          <a:endParaRPr lang="el-GR"/>
        </a:p>
      </dgm:t>
    </dgm:pt>
    <dgm:pt modelId="{A46C70A7-8638-4A1D-B8FA-769883C072F9}" type="sibTrans" cxnId="{EB179D8D-7E26-4A4C-8DA4-0697B300A49B}">
      <dgm:prSet/>
      <dgm:spPr/>
      <dgm:t>
        <a:bodyPr/>
        <a:lstStyle/>
        <a:p>
          <a:endParaRPr lang="el-GR"/>
        </a:p>
      </dgm:t>
    </dgm:pt>
    <dgm:pt modelId="{A964E9CB-E741-493C-A400-11D4A791974A}">
      <dgm:prSet phldrT="[Κείμενο]"/>
      <dgm:spPr/>
      <dgm:t>
        <a:bodyPr/>
        <a:lstStyle/>
        <a:p>
          <a:r>
            <a:rPr lang="el-GR"/>
            <a:t>Διευθυντής</a:t>
          </a:r>
        </a:p>
      </dgm:t>
    </dgm:pt>
    <dgm:pt modelId="{C0C2DCC7-5908-4E9C-91EE-5DD3CFAE4EF1}" type="parTrans" cxnId="{C8239464-3264-4397-A26B-8793C2E336A1}">
      <dgm:prSet/>
      <dgm:spPr/>
      <dgm:t>
        <a:bodyPr/>
        <a:lstStyle/>
        <a:p>
          <a:endParaRPr lang="el-GR"/>
        </a:p>
      </dgm:t>
    </dgm:pt>
    <dgm:pt modelId="{F02211BE-70C6-4474-83BF-1DF1D1532721}" type="sibTrans" cxnId="{C8239464-3264-4397-A26B-8793C2E336A1}">
      <dgm:prSet/>
      <dgm:spPr/>
      <dgm:t>
        <a:bodyPr/>
        <a:lstStyle/>
        <a:p>
          <a:endParaRPr lang="el-GR"/>
        </a:p>
      </dgm:t>
    </dgm:pt>
    <dgm:pt modelId="{93B3CE42-D426-4CB1-9ED9-5C11BD26EFAB}" type="pres">
      <dgm:prSet presAssocID="{7D2DB892-AB53-4FD9-884D-EF156FE56320}" presName="Name0" presStyleCnt="0">
        <dgm:presLayoutVars>
          <dgm:chMax val="7"/>
          <dgm:resizeHandles val="exact"/>
        </dgm:presLayoutVars>
      </dgm:prSet>
      <dgm:spPr/>
      <dgm:t>
        <a:bodyPr/>
        <a:lstStyle/>
        <a:p>
          <a:endParaRPr lang="el-GR"/>
        </a:p>
      </dgm:t>
    </dgm:pt>
    <dgm:pt modelId="{21478DB3-34E7-4956-8C8C-8A6802A5AB5F}" type="pres">
      <dgm:prSet presAssocID="{7D2DB892-AB53-4FD9-884D-EF156FE56320}" presName="comp1" presStyleCnt="0"/>
      <dgm:spPr/>
    </dgm:pt>
    <dgm:pt modelId="{71ECBD97-B812-4093-8391-1B6AEB619AF7}" type="pres">
      <dgm:prSet presAssocID="{7D2DB892-AB53-4FD9-884D-EF156FE56320}" presName="circle1" presStyleLbl="node1" presStyleIdx="0" presStyleCnt="4"/>
      <dgm:spPr/>
      <dgm:t>
        <a:bodyPr/>
        <a:lstStyle/>
        <a:p>
          <a:endParaRPr lang="el-GR"/>
        </a:p>
      </dgm:t>
    </dgm:pt>
    <dgm:pt modelId="{E56736CA-BC3A-45C4-B652-39FDB4928882}" type="pres">
      <dgm:prSet presAssocID="{7D2DB892-AB53-4FD9-884D-EF156FE56320}" presName="c1text" presStyleLbl="node1" presStyleIdx="0" presStyleCnt="4">
        <dgm:presLayoutVars>
          <dgm:bulletEnabled val="1"/>
        </dgm:presLayoutVars>
      </dgm:prSet>
      <dgm:spPr/>
      <dgm:t>
        <a:bodyPr/>
        <a:lstStyle/>
        <a:p>
          <a:endParaRPr lang="el-GR"/>
        </a:p>
      </dgm:t>
    </dgm:pt>
    <dgm:pt modelId="{A0CA4005-4164-46E1-BEAC-C8002488A99C}" type="pres">
      <dgm:prSet presAssocID="{7D2DB892-AB53-4FD9-884D-EF156FE56320}" presName="comp2" presStyleCnt="0"/>
      <dgm:spPr/>
    </dgm:pt>
    <dgm:pt modelId="{C45372CC-E136-4DF0-A2B8-F9D211701B73}" type="pres">
      <dgm:prSet presAssocID="{7D2DB892-AB53-4FD9-884D-EF156FE56320}" presName="circle2" presStyleLbl="node1" presStyleIdx="1" presStyleCnt="4"/>
      <dgm:spPr/>
      <dgm:t>
        <a:bodyPr/>
        <a:lstStyle/>
        <a:p>
          <a:endParaRPr lang="el-GR"/>
        </a:p>
      </dgm:t>
    </dgm:pt>
    <dgm:pt modelId="{F7CFBD13-29F8-40DC-8A2E-939F5E56288C}" type="pres">
      <dgm:prSet presAssocID="{7D2DB892-AB53-4FD9-884D-EF156FE56320}" presName="c2text" presStyleLbl="node1" presStyleIdx="1" presStyleCnt="4">
        <dgm:presLayoutVars>
          <dgm:bulletEnabled val="1"/>
        </dgm:presLayoutVars>
      </dgm:prSet>
      <dgm:spPr/>
      <dgm:t>
        <a:bodyPr/>
        <a:lstStyle/>
        <a:p>
          <a:endParaRPr lang="el-GR"/>
        </a:p>
      </dgm:t>
    </dgm:pt>
    <dgm:pt modelId="{BEA24017-6200-4144-8C6D-EB553C6A50E4}" type="pres">
      <dgm:prSet presAssocID="{7D2DB892-AB53-4FD9-884D-EF156FE56320}" presName="comp3" presStyleCnt="0"/>
      <dgm:spPr/>
    </dgm:pt>
    <dgm:pt modelId="{8421FBD2-83B0-4BFB-B2C4-1C3747C9F5DE}" type="pres">
      <dgm:prSet presAssocID="{7D2DB892-AB53-4FD9-884D-EF156FE56320}" presName="circle3" presStyleLbl="node1" presStyleIdx="2" presStyleCnt="4"/>
      <dgm:spPr/>
      <dgm:t>
        <a:bodyPr/>
        <a:lstStyle/>
        <a:p>
          <a:endParaRPr lang="el-GR"/>
        </a:p>
      </dgm:t>
    </dgm:pt>
    <dgm:pt modelId="{37AFF0CA-C17A-4B1C-B98C-C9F157BE9ABA}" type="pres">
      <dgm:prSet presAssocID="{7D2DB892-AB53-4FD9-884D-EF156FE56320}" presName="c3text" presStyleLbl="node1" presStyleIdx="2" presStyleCnt="4">
        <dgm:presLayoutVars>
          <dgm:bulletEnabled val="1"/>
        </dgm:presLayoutVars>
      </dgm:prSet>
      <dgm:spPr/>
      <dgm:t>
        <a:bodyPr/>
        <a:lstStyle/>
        <a:p>
          <a:endParaRPr lang="el-GR"/>
        </a:p>
      </dgm:t>
    </dgm:pt>
    <dgm:pt modelId="{268E85A4-6CA2-4F48-A381-9400D7AA6E4E}" type="pres">
      <dgm:prSet presAssocID="{7D2DB892-AB53-4FD9-884D-EF156FE56320}" presName="comp4" presStyleCnt="0"/>
      <dgm:spPr/>
    </dgm:pt>
    <dgm:pt modelId="{0DD7D295-6266-4386-A18F-3D8CC16AF82B}" type="pres">
      <dgm:prSet presAssocID="{7D2DB892-AB53-4FD9-884D-EF156FE56320}" presName="circle4" presStyleLbl="node1" presStyleIdx="3" presStyleCnt="4"/>
      <dgm:spPr/>
      <dgm:t>
        <a:bodyPr/>
        <a:lstStyle/>
        <a:p>
          <a:endParaRPr lang="el-GR"/>
        </a:p>
      </dgm:t>
    </dgm:pt>
    <dgm:pt modelId="{69809AE0-10F2-459E-BFB5-C9F0BAF866AC}" type="pres">
      <dgm:prSet presAssocID="{7D2DB892-AB53-4FD9-884D-EF156FE56320}" presName="c4text" presStyleLbl="node1" presStyleIdx="3" presStyleCnt="4">
        <dgm:presLayoutVars>
          <dgm:bulletEnabled val="1"/>
        </dgm:presLayoutVars>
      </dgm:prSet>
      <dgm:spPr/>
      <dgm:t>
        <a:bodyPr/>
        <a:lstStyle/>
        <a:p>
          <a:endParaRPr lang="el-GR"/>
        </a:p>
      </dgm:t>
    </dgm:pt>
  </dgm:ptLst>
  <dgm:cxnLst>
    <dgm:cxn modelId="{21EEC4C6-D161-4499-BA2A-2C3042201CC6}" srcId="{7D2DB892-AB53-4FD9-884D-EF156FE56320}" destId="{AC5AAE17-D78F-438F-9287-75FD8CA64D83}" srcOrd="1" destOrd="0" parTransId="{5536499A-8699-4086-AF07-DC511FD3E530}" sibTransId="{292940F0-A850-4CE0-9DFF-E76B58ACD192}"/>
    <dgm:cxn modelId="{4DC19C86-D2D1-4F23-AED9-78FF8E12AFF9}" type="presOf" srcId="{AC5AAE17-D78F-438F-9287-75FD8CA64D83}" destId="{F7CFBD13-29F8-40DC-8A2E-939F5E56288C}" srcOrd="1" destOrd="0" presId="urn:microsoft.com/office/officeart/2005/8/layout/venn2"/>
    <dgm:cxn modelId="{C8239464-3264-4397-A26B-8793C2E336A1}" srcId="{7D2DB892-AB53-4FD9-884D-EF156FE56320}" destId="{A964E9CB-E741-493C-A400-11D4A791974A}" srcOrd="3" destOrd="0" parTransId="{C0C2DCC7-5908-4E9C-91EE-5DD3CFAE4EF1}" sibTransId="{F02211BE-70C6-4474-83BF-1DF1D1532721}"/>
    <dgm:cxn modelId="{831FC50E-9457-4E38-BAD7-C05DB41F3C62}" type="presOf" srcId="{FDFD3740-3DDC-4CC6-8111-B2F3BD560B59}" destId="{E56736CA-BC3A-45C4-B652-39FDB4928882}" srcOrd="1" destOrd="0" presId="urn:microsoft.com/office/officeart/2005/8/layout/venn2"/>
    <dgm:cxn modelId="{52E93EB6-09B5-44A3-9071-62C4E248B444}" type="presOf" srcId="{A964E9CB-E741-493C-A400-11D4A791974A}" destId="{69809AE0-10F2-459E-BFB5-C9F0BAF866AC}" srcOrd="1" destOrd="0" presId="urn:microsoft.com/office/officeart/2005/8/layout/venn2"/>
    <dgm:cxn modelId="{31579B26-8C47-4A87-AB31-F4DB062440BB}" type="presOf" srcId="{FDFD3740-3DDC-4CC6-8111-B2F3BD560B59}" destId="{71ECBD97-B812-4093-8391-1B6AEB619AF7}" srcOrd="0" destOrd="0" presId="urn:microsoft.com/office/officeart/2005/8/layout/venn2"/>
    <dgm:cxn modelId="{EB179D8D-7E26-4A4C-8DA4-0697B300A49B}" srcId="{7D2DB892-AB53-4FD9-884D-EF156FE56320}" destId="{A1748365-2F59-4614-ADF8-DFE20DE3D6BC}" srcOrd="2" destOrd="0" parTransId="{8217B802-7836-4702-9D1E-4D0ECB1BD1A8}" sibTransId="{A46C70A7-8638-4A1D-B8FA-769883C072F9}"/>
    <dgm:cxn modelId="{569DB1B8-596A-4FD2-B3A3-9B4FAE0AC96E}" type="presOf" srcId="{A1748365-2F59-4614-ADF8-DFE20DE3D6BC}" destId="{37AFF0CA-C17A-4B1C-B98C-C9F157BE9ABA}" srcOrd="1" destOrd="0" presId="urn:microsoft.com/office/officeart/2005/8/layout/venn2"/>
    <dgm:cxn modelId="{73E8CD46-3641-4CF9-8F7C-D2700C87A8BF}" type="presOf" srcId="{A964E9CB-E741-493C-A400-11D4A791974A}" destId="{0DD7D295-6266-4386-A18F-3D8CC16AF82B}" srcOrd="0" destOrd="0" presId="urn:microsoft.com/office/officeart/2005/8/layout/venn2"/>
    <dgm:cxn modelId="{8D506FBF-9540-4781-8CC7-B7704FA609CF}" srcId="{7D2DB892-AB53-4FD9-884D-EF156FE56320}" destId="{FDFD3740-3DDC-4CC6-8111-B2F3BD560B59}" srcOrd="0" destOrd="0" parTransId="{A19AE9F9-119C-4518-809A-F7165085CA52}" sibTransId="{2C081AD1-E05E-4F12-96FD-C9E7A47603AD}"/>
    <dgm:cxn modelId="{E8FFCD12-0D8E-47C3-A471-3ACE7AF0CE9A}" type="presOf" srcId="{A1748365-2F59-4614-ADF8-DFE20DE3D6BC}" destId="{8421FBD2-83B0-4BFB-B2C4-1C3747C9F5DE}" srcOrd="0" destOrd="0" presId="urn:microsoft.com/office/officeart/2005/8/layout/venn2"/>
    <dgm:cxn modelId="{49AB168F-0475-466A-AB27-E9D10EDA4A14}" type="presOf" srcId="{7D2DB892-AB53-4FD9-884D-EF156FE56320}" destId="{93B3CE42-D426-4CB1-9ED9-5C11BD26EFAB}" srcOrd="0" destOrd="0" presId="urn:microsoft.com/office/officeart/2005/8/layout/venn2"/>
    <dgm:cxn modelId="{04A814CB-E3FE-40D8-ABEC-1E10B49A11B2}" type="presOf" srcId="{AC5AAE17-D78F-438F-9287-75FD8CA64D83}" destId="{C45372CC-E136-4DF0-A2B8-F9D211701B73}" srcOrd="0" destOrd="0" presId="urn:microsoft.com/office/officeart/2005/8/layout/venn2"/>
    <dgm:cxn modelId="{EA0F5119-57AD-4B3D-9255-D8466DE3796E}" type="presParOf" srcId="{93B3CE42-D426-4CB1-9ED9-5C11BD26EFAB}" destId="{21478DB3-34E7-4956-8C8C-8A6802A5AB5F}" srcOrd="0" destOrd="0" presId="urn:microsoft.com/office/officeart/2005/8/layout/venn2"/>
    <dgm:cxn modelId="{951E176A-EBFF-45AE-B846-F93B425341B1}" type="presParOf" srcId="{21478DB3-34E7-4956-8C8C-8A6802A5AB5F}" destId="{71ECBD97-B812-4093-8391-1B6AEB619AF7}" srcOrd="0" destOrd="0" presId="urn:microsoft.com/office/officeart/2005/8/layout/venn2"/>
    <dgm:cxn modelId="{B2698C52-3A9B-45C1-BEBD-FE7D665FEFD4}" type="presParOf" srcId="{21478DB3-34E7-4956-8C8C-8A6802A5AB5F}" destId="{E56736CA-BC3A-45C4-B652-39FDB4928882}" srcOrd="1" destOrd="0" presId="urn:microsoft.com/office/officeart/2005/8/layout/venn2"/>
    <dgm:cxn modelId="{54AF4D8B-8292-4B13-8BE9-C3967C31F35F}" type="presParOf" srcId="{93B3CE42-D426-4CB1-9ED9-5C11BD26EFAB}" destId="{A0CA4005-4164-46E1-BEAC-C8002488A99C}" srcOrd="1" destOrd="0" presId="urn:microsoft.com/office/officeart/2005/8/layout/venn2"/>
    <dgm:cxn modelId="{76B5591D-F641-4F2D-86AE-D8CB2349A7CE}" type="presParOf" srcId="{A0CA4005-4164-46E1-BEAC-C8002488A99C}" destId="{C45372CC-E136-4DF0-A2B8-F9D211701B73}" srcOrd="0" destOrd="0" presId="urn:microsoft.com/office/officeart/2005/8/layout/venn2"/>
    <dgm:cxn modelId="{78FBC2A6-B2D0-4EEF-AE37-85AA872EA72E}" type="presParOf" srcId="{A0CA4005-4164-46E1-BEAC-C8002488A99C}" destId="{F7CFBD13-29F8-40DC-8A2E-939F5E56288C}" srcOrd="1" destOrd="0" presId="urn:microsoft.com/office/officeart/2005/8/layout/venn2"/>
    <dgm:cxn modelId="{8E3E3D1B-C179-4432-A6CC-827ACB28C019}" type="presParOf" srcId="{93B3CE42-D426-4CB1-9ED9-5C11BD26EFAB}" destId="{BEA24017-6200-4144-8C6D-EB553C6A50E4}" srcOrd="2" destOrd="0" presId="urn:microsoft.com/office/officeart/2005/8/layout/venn2"/>
    <dgm:cxn modelId="{50DD2E5A-96B5-4231-8D10-B95E98FB0050}" type="presParOf" srcId="{BEA24017-6200-4144-8C6D-EB553C6A50E4}" destId="{8421FBD2-83B0-4BFB-B2C4-1C3747C9F5DE}" srcOrd="0" destOrd="0" presId="urn:microsoft.com/office/officeart/2005/8/layout/venn2"/>
    <dgm:cxn modelId="{03F2245B-14C6-45FC-BCC0-4D3821B6852F}" type="presParOf" srcId="{BEA24017-6200-4144-8C6D-EB553C6A50E4}" destId="{37AFF0CA-C17A-4B1C-B98C-C9F157BE9ABA}" srcOrd="1" destOrd="0" presId="urn:microsoft.com/office/officeart/2005/8/layout/venn2"/>
    <dgm:cxn modelId="{6F69BE69-6B38-4F4D-A2F5-377BF364104B}" type="presParOf" srcId="{93B3CE42-D426-4CB1-9ED9-5C11BD26EFAB}" destId="{268E85A4-6CA2-4F48-A381-9400D7AA6E4E}" srcOrd="3" destOrd="0" presId="urn:microsoft.com/office/officeart/2005/8/layout/venn2"/>
    <dgm:cxn modelId="{8C689097-B3DD-405E-8B81-3E0E28A38F5D}" type="presParOf" srcId="{268E85A4-6CA2-4F48-A381-9400D7AA6E4E}" destId="{0DD7D295-6266-4386-A18F-3D8CC16AF82B}" srcOrd="0" destOrd="0" presId="urn:microsoft.com/office/officeart/2005/8/layout/venn2"/>
    <dgm:cxn modelId="{22DF3829-D29E-45B4-A8A9-ADB22D3058AE}" type="presParOf" srcId="{268E85A4-6CA2-4F48-A381-9400D7AA6E4E}" destId="{69809AE0-10F2-459E-BFB5-C9F0BAF866AC}" srcOrd="1" destOrd="0" presId="urn:microsoft.com/office/officeart/2005/8/layout/ven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05AD275-0E06-44FE-86DE-F6DCCBBB859A}">
      <dsp:nvSpPr>
        <dsp:cNvPr id="0" name=""/>
        <dsp:cNvSpPr/>
      </dsp:nvSpPr>
      <dsp:spPr>
        <a:xfrm>
          <a:off x="1443091" y="1830094"/>
          <a:ext cx="1152417" cy="115241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a:t>BESTMOBILE</a:t>
          </a:r>
          <a:endParaRPr lang="el-GR" sz="1100" kern="1200"/>
        </a:p>
      </dsp:txBody>
      <dsp:txXfrm>
        <a:off x="1443091" y="1830094"/>
        <a:ext cx="1152417" cy="1152417"/>
      </dsp:txXfrm>
    </dsp:sp>
    <dsp:sp modelId="{8BFA5542-82AE-434B-8D27-DF7731E0E8D7}">
      <dsp:nvSpPr>
        <dsp:cNvPr id="0" name=""/>
        <dsp:cNvSpPr/>
      </dsp:nvSpPr>
      <dsp:spPr>
        <a:xfrm rot="16200000">
          <a:off x="1845063" y="1630176"/>
          <a:ext cx="348472" cy="51363"/>
        </a:xfrm>
        <a:custGeom>
          <a:avLst/>
          <a:gdLst/>
          <a:ahLst/>
          <a:cxnLst/>
          <a:rect l="0" t="0" r="0" b="0"/>
          <a:pathLst>
            <a:path>
              <a:moveTo>
                <a:pt x="0" y="25681"/>
              </a:moveTo>
              <a:lnTo>
                <a:pt x="348472" y="2568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l-GR" sz="500" kern="1200"/>
        </a:p>
      </dsp:txBody>
      <dsp:txXfrm rot="16200000">
        <a:off x="2010588" y="1647146"/>
        <a:ext cx="17423" cy="17423"/>
      </dsp:txXfrm>
    </dsp:sp>
    <dsp:sp modelId="{AC6F55AB-CA10-40E2-A1FF-8916AFDCC00A}">
      <dsp:nvSpPr>
        <dsp:cNvPr id="0" name=""/>
        <dsp:cNvSpPr/>
      </dsp:nvSpPr>
      <dsp:spPr>
        <a:xfrm>
          <a:off x="1443091" y="329204"/>
          <a:ext cx="1152417" cy="1152417"/>
        </a:xfrm>
        <a:prstGeom prst="ellipse">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a:solidFill>
                <a:sysClr val="windowText" lastClr="000000"/>
              </a:solidFill>
            </a:rPr>
            <a:t>SAMSUNG</a:t>
          </a:r>
          <a:endParaRPr lang="el-GR" sz="1200" kern="1200">
            <a:solidFill>
              <a:sysClr val="windowText" lastClr="000000"/>
            </a:solidFill>
          </a:endParaRPr>
        </a:p>
      </dsp:txBody>
      <dsp:txXfrm>
        <a:off x="1443091" y="329204"/>
        <a:ext cx="1152417" cy="1152417"/>
      </dsp:txXfrm>
    </dsp:sp>
    <dsp:sp modelId="{4E5B2F12-C3BC-431C-9C51-D4A77570F41C}">
      <dsp:nvSpPr>
        <dsp:cNvPr id="0" name=""/>
        <dsp:cNvSpPr/>
      </dsp:nvSpPr>
      <dsp:spPr>
        <a:xfrm rot="20520000">
          <a:off x="2558779" y="2148721"/>
          <a:ext cx="348472" cy="51363"/>
        </a:xfrm>
        <a:custGeom>
          <a:avLst/>
          <a:gdLst/>
          <a:ahLst/>
          <a:cxnLst/>
          <a:rect l="0" t="0" r="0" b="0"/>
          <a:pathLst>
            <a:path>
              <a:moveTo>
                <a:pt x="0" y="25681"/>
              </a:moveTo>
              <a:lnTo>
                <a:pt x="348472" y="2568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l-GR" sz="500" kern="1200"/>
        </a:p>
      </dsp:txBody>
      <dsp:txXfrm rot="20520000">
        <a:off x="2724303" y="2165691"/>
        <a:ext cx="17423" cy="17423"/>
      </dsp:txXfrm>
    </dsp:sp>
    <dsp:sp modelId="{FED9EDF9-C585-4101-AA3D-50CF6B6B9648}">
      <dsp:nvSpPr>
        <dsp:cNvPr id="0" name=""/>
        <dsp:cNvSpPr/>
      </dsp:nvSpPr>
      <dsp:spPr>
        <a:xfrm>
          <a:off x="2870522" y="1366293"/>
          <a:ext cx="1152417" cy="1152417"/>
        </a:xfrm>
        <a:prstGeom prst="ellipse">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a:solidFill>
                <a:sysClr val="windowText" lastClr="000000"/>
              </a:solidFill>
            </a:rPr>
            <a:t>LG</a:t>
          </a:r>
          <a:endParaRPr lang="el-GR" sz="1200" kern="1200">
            <a:solidFill>
              <a:sysClr val="windowText" lastClr="000000"/>
            </a:solidFill>
          </a:endParaRPr>
        </a:p>
      </dsp:txBody>
      <dsp:txXfrm>
        <a:off x="2870522" y="1366293"/>
        <a:ext cx="1152417" cy="1152417"/>
      </dsp:txXfrm>
    </dsp:sp>
    <dsp:sp modelId="{E974882D-32B0-4076-8235-15B0C9518A3C}">
      <dsp:nvSpPr>
        <dsp:cNvPr id="0" name=""/>
        <dsp:cNvSpPr/>
      </dsp:nvSpPr>
      <dsp:spPr>
        <a:xfrm rot="3240000">
          <a:off x="2286164" y="2987744"/>
          <a:ext cx="348472" cy="51363"/>
        </a:xfrm>
        <a:custGeom>
          <a:avLst/>
          <a:gdLst/>
          <a:ahLst/>
          <a:cxnLst/>
          <a:rect l="0" t="0" r="0" b="0"/>
          <a:pathLst>
            <a:path>
              <a:moveTo>
                <a:pt x="0" y="25681"/>
              </a:moveTo>
              <a:lnTo>
                <a:pt x="348472" y="2568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l-GR" sz="500" kern="1200"/>
        </a:p>
      </dsp:txBody>
      <dsp:txXfrm rot="3240000">
        <a:off x="2451688" y="3004714"/>
        <a:ext cx="17423" cy="17423"/>
      </dsp:txXfrm>
    </dsp:sp>
    <dsp:sp modelId="{6A751F62-FAD6-4396-BF5F-846BD40D3028}">
      <dsp:nvSpPr>
        <dsp:cNvPr id="0" name=""/>
        <dsp:cNvSpPr/>
      </dsp:nvSpPr>
      <dsp:spPr>
        <a:xfrm>
          <a:off x="2325292" y="3044340"/>
          <a:ext cx="1152417" cy="1152417"/>
        </a:xfrm>
        <a:prstGeom prst="ellipse">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a:solidFill>
                <a:sysClr val="windowText" lastClr="000000"/>
              </a:solidFill>
            </a:rPr>
            <a:t>APPLE</a:t>
          </a:r>
          <a:endParaRPr lang="el-GR" sz="1200" kern="1200">
            <a:solidFill>
              <a:sysClr val="windowText" lastClr="000000"/>
            </a:solidFill>
          </a:endParaRPr>
        </a:p>
      </dsp:txBody>
      <dsp:txXfrm>
        <a:off x="2325292" y="3044340"/>
        <a:ext cx="1152417" cy="1152417"/>
      </dsp:txXfrm>
    </dsp:sp>
    <dsp:sp modelId="{685BFE51-7DFF-409A-BAC1-F1E28E4DC99E}">
      <dsp:nvSpPr>
        <dsp:cNvPr id="0" name=""/>
        <dsp:cNvSpPr/>
      </dsp:nvSpPr>
      <dsp:spPr>
        <a:xfrm rot="7560000">
          <a:off x="1403963" y="2987744"/>
          <a:ext cx="348472" cy="51363"/>
        </a:xfrm>
        <a:custGeom>
          <a:avLst/>
          <a:gdLst/>
          <a:ahLst/>
          <a:cxnLst/>
          <a:rect l="0" t="0" r="0" b="0"/>
          <a:pathLst>
            <a:path>
              <a:moveTo>
                <a:pt x="0" y="25681"/>
              </a:moveTo>
              <a:lnTo>
                <a:pt x="348472" y="2568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l-GR" sz="500" kern="1200"/>
        </a:p>
      </dsp:txBody>
      <dsp:txXfrm rot="7560000">
        <a:off x="1569487" y="3004714"/>
        <a:ext cx="17423" cy="17423"/>
      </dsp:txXfrm>
    </dsp:sp>
    <dsp:sp modelId="{6E1BB560-F5EF-43AB-A0A8-1C869B88D09A}">
      <dsp:nvSpPr>
        <dsp:cNvPr id="0" name=""/>
        <dsp:cNvSpPr/>
      </dsp:nvSpPr>
      <dsp:spPr>
        <a:xfrm>
          <a:off x="560890" y="3044340"/>
          <a:ext cx="1152417" cy="1152417"/>
        </a:xfrm>
        <a:prstGeom prst="ellipse">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a:solidFill>
                <a:sysClr val="windowText" lastClr="000000"/>
              </a:solidFill>
            </a:rPr>
            <a:t>SONY</a:t>
          </a:r>
          <a:endParaRPr lang="el-GR" sz="1200" kern="1200">
            <a:solidFill>
              <a:sysClr val="windowText" lastClr="000000"/>
            </a:solidFill>
          </a:endParaRPr>
        </a:p>
      </dsp:txBody>
      <dsp:txXfrm>
        <a:off x="560890" y="3044340"/>
        <a:ext cx="1152417" cy="1152417"/>
      </dsp:txXfrm>
    </dsp:sp>
    <dsp:sp modelId="{2C41633C-9F61-4FDD-806D-48CB28ED9A7C}">
      <dsp:nvSpPr>
        <dsp:cNvPr id="0" name=""/>
        <dsp:cNvSpPr/>
      </dsp:nvSpPr>
      <dsp:spPr>
        <a:xfrm rot="11880000">
          <a:off x="1131348" y="2148721"/>
          <a:ext cx="348472" cy="51363"/>
        </a:xfrm>
        <a:custGeom>
          <a:avLst/>
          <a:gdLst/>
          <a:ahLst/>
          <a:cxnLst/>
          <a:rect l="0" t="0" r="0" b="0"/>
          <a:pathLst>
            <a:path>
              <a:moveTo>
                <a:pt x="0" y="25681"/>
              </a:moveTo>
              <a:lnTo>
                <a:pt x="348472" y="2568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l-GR" sz="500" kern="1200"/>
        </a:p>
      </dsp:txBody>
      <dsp:txXfrm rot="11880000">
        <a:off x="1296872" y="2165691"/>
        <a:ext cx="17423" cy="17423"/>
      </dsp:txXfrm>
    </dsp:sp>
    <dsp:sp modelId="{001990F6-124F-44F2-AC1A-9608B21E027A}">
      <dsp:nvSpPr>
        <dsp:cNvPr id="0" name=""/>
        <dsp:cNvSpPr/>
      </dsp:nvSpPr>
      <dsp:spPr>
        <a:xfrm>
          <a:off x="15659" y="1366293"/>
          <a:ext cx="1152417" cy="1152417"/>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a:solidFill>
                <a:sysClr val="windowText" lastClr="000000"/>
              </a:solidFill>
            </a:rPr>
            <a:t>HTC</a:t>
          </a:r>
          <a:endParaRPr lang="el-GR" sz="1200" kern="1200">
            <a:solidFill>
              <a:sysClr val="windowText" lastClr="000000"/>
            </a:solidFill>
          </a:endParaRPr>
        </a:p>
      </dsp:txBody>
      <dsp:txXfrm>
        <a:off x="15659" y="1366293"/>
        <a:ext cx="1152417" cy="1152417"/>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1ECBD97-B812-4093-8391-1B6AEB619AF7}">
      <dsp:nvSpPr>
        <dsp:cNvPr id="0" name=""/>
        <dsp:cNvSpPr/>
      </dsp:nvSpPr>
      <dsp:spPr>
        <a:xfrm>
          <a:off x="2232248" y="0"/>
          <a:ext cx="3024335" cy="3024335"/>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222250">
            <a:lnSpc>
              <a:spcPct val="90000"/>
            </a:lnSpc>
            <a:spcBef>
              <a:spcPct val="0"/>
            </a:spcBef>
            <a:spcAft>
              <a:spcPct val="35000"/>
            </a:spcAft>
          </a:pPr>
          <a:r>
            <a:rPr lang="el-GR" sz="500" kern="1200" dirty="0"/>
            <a:t>Τμήμα πωλήσεων</a:t>
          </a:r>
        </a:p>
      </dsp:txBody>
      <dsp:txXfrm>
        <a:off x="3321613" y="151216"/>
        <a:ext cx="845604" cy="453650"/>
      </dsp:txXfrm>
    </dsp:sp>
    <dsp:sp modelId="{C45372CC-E136-4DF0-A2B8-F9D211701B73}">
      <dsp:nvSpPr>
        <dsp:cNvPr id="0" name=""/>
        <dsp:cNvSpPr/>
      </dsp:nvSpPr>
      <dsp:spPr>
        <a:xfrm>
          <a:off x="2534681" y="604867"/>
          <a:ext cx="2419468" cy="2419468"/>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222250">
            <a:lnSpc>
              <a:spcPct val="90000"/>
            </a:lnSpc>
            <a:spcBef>
              <a:spcPct val="0"/>
            </a:spcBef>
            <a:spcAft>
              <a:spcPct val="35000"/>
            </a:spcAft>
          </a:pPr>
          <a:r>
            <a:rPr lang="el-GR" sz="500" kern="1200"/>
            <a:t>Τμήμα  μάρκετινγκ</a:t>
          </a:r>
        </a:p>
      </dsp:txBody>
      <dsp:txXfrm>
        <a:off x="3321613" y="750035"/>
        <a:ext cx="845604" cy="435504"/>
      </dsp:txXfrm>
    </dsp:sp>
    <dsp:sp modelId="{8421FBD2-83B0-4BFB-B2C4-1C3747C9F5DE}">
      <dsp:nvSpPr>
        <dsp:cNvPr id="0" name=""/>
        <dsp:cNvSpPr/>
      </dsp:nvSpPr>
      <dsp:spPr>
        <a:xfrm>
          <a:off x="2837115" y="1209734"/>
          <a:ext cx="1814601" cy="1814601"/>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222250">
            <a:lnSpc>
              <a:spcPct val="90000"/>
            </a:lnSpc>
            <a:spcBef>
              <a:spcPct val="0"/>
            </a:spcBef>
            <a:spcAft>
              <a:spcPct val="35000"/>
            </a:spcAft>
          </a:pPr>
          <a:r>
            <a:rPr lang="el-GR" sz="500" kern="1200"/>
            <a:t>Τμήμα πληροφοριών &amp; εξυπηρέτησης πελατών</a:t>
          </a:r>
        </a:p>
      </dsp:txBody>
      <dsp:txXfrm>
        <a:off x="3321613" y="1345829"/>
        <a:ext cx="845604" cy="408285"/>
      </dsp:txXfrm>
    </dsp:sp>
    <dsp:sp modelId="{0DD7D295-6266-4386-A18F-3D8CC16AF82B}">
      <dsp:nvSpPr>
        <dsp:cNvPr id="0" name=""/>
        <dsp:cNvSpPr/>
      </dsp:nvSpPr>
      <dsp:spPr>
        <a:xfrm>
          <a:off x="3139548" y="1814601"/>
          <a:ext cx="1209734" cy="1209734"/>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222250">
            <a:lnSpc>
              <a:spcPct val="90000"/>
            </a:lnSpc>
            <a:spcBef>
              <a:spcPct val="0"/>
            </a:spcBef>
            <a:spcAft>
              <a:spcPct val="35000"/>
            </a:spcAft>
          </a:pPr>
          <a:r>
            <a:rPr lang="el-GR" sz="500" kern="1200"/>
            <a:t>Διευθυντής</a:t>
          </a:r>
        </a:p>
      </dsp:txBody>
      <dsp:txXfrm>
        <a:off x="3316710" y="2117035"/>
        <a:ext cx="855411" cy="604867"/>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6 - Ισοσκελές τρίγωνο"/>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540544" y="776288"/>
            <a:ext cx="8062912" cy="1470025"/>
          </a:xfrm>
        </p:spPr>
        <p:txBody>
          <a:bodyPr anchor="b">
            <a:normAutofit/>
          </a:bodyPr>
          <a:lstStyle>
            <a:lvl1pPr algn="r">
              <a:defRPr sz="440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1371600" y="6012656"/>
            <a:ext cx="5791200" cy="365125"/>
          </a:xfrm>
        </p:spPr>
        <p:txBody>
          <a:bodyPr tIns="0" bIns="0" anchor="t"/>
          <a:lstStyle>
            <a:lvl1pPr algn="r">
              <a:defRPr sz="1000"/>
            </a:lvl1pPr>
          </a:lstStyle>
          <a:p>
            <a:fld id="{2342CEA3-3058-4D43-AE35-B3DA76CB4003}" type="datetimeFigureOut">
              <a:rPr lang="el-GR" smtClean="0"/>
              <a:pPr/>
              <a:t>23/1/2015</a:t>
            </a:fld>
            <a:endParaRPr lang="el-GR"/>
          </a:p>
        </p:txBody>
      </p:sp>
      <p:sp>
        <p:nvSpPr>
          <p:cNvPr id="17" name="16 - Θέση υποσέλιδου"/>
          <p:cNvSpPr>
            <a:spLocks noGrp="1"/>
          </p:cNvSpPr>
          <p:nvPr>
            <p:ph type="ftr" sz="quarter" idx="11"/>
          </p:nvPr>
        </p:nvSpPr>
        <p:spPr>
          <a:xfrm>
            <a:off x="1371600" y="5650704"/>
            <a:ext cx="5791200" cy="365125"/>
          </a:xfrm>
        </p:spPr>
        <p:txBody>
          <a:bodyPr tIns="0" bIns="0" anchor="b"/>
          <a:lstStyle>
            <a:lvl1pPr algn="r">
              <a:defRPr sz="1100"/>
            </a:lvl1pPr>
          </a:lstStyle>
          <a:p>
            <a:endParaRPr lang="el-GR"/>
          </a:p>
        </p:txBody>
      </p:sp>
      <p:sp>
        <p:nvSpPr>
          <p:cNvPr id="29" name="28 - Θέση αριθμού διαφάνειας"/>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381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81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399032"/>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457200" y="1882808"/>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791456" y="6480048"/>
            <a:ext cx="2133600" cy="301752"/>
          </a:xfrm>
        </p:spPr>
        <p:txBody>
          <a:bodyPr/>
          <a:lstStyle/>
          <a:p>
            <a:fld id="{2342CEA3-3058-4D43-AE35-B3DA76CB4003}" type="datetimeFigureOut">
              <a:rPr lang="el-GR" smtClean="0"/>
              <a:pPr/>
              <a:t>23/1/2015</a:t>
            </a:fld>
            <a:endParaRPr lang="el-GR"/>
          </a:p>
        </p:txBody>
      </p:sp>
      <p:sp>
        <p:nvSpPr>
          <p:cNvPr id="5" name="4 - Θέση υποσέλιδου"/>
          <p:cNvSpPr>
            <a:spLocks noGrp="1"/>
          </p:cNvSpPr>
          <p:nvPr>
            <p:ph type="ftr" sz="quarter" idx="11"/>
          </p:nvPr>
        </p:nvSpPr>
        <p:spPr>
          <a:xfrm>
            <a:off x="457200" y="6480969"/>
            <a:ext cx="4260056" cy="300831"/>
          </a:xfrm>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9" name="8 - Ορθογώνιο τρίγωνο"/>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 Ισοσκελές τρίγωνο"/>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 Θέση ημερομηνίας"/>
          <p:cNvSpPr>
            <a:spLocks noGrp="1"/>
          </p:cNvSpPr>
          <p:nvPr>
            <p:ph type="dt" sz="half" idx="10"/>
          </p:nvPr>
        </p:nvSpPr>
        <p:spPr>
          <a:xfrm>
            <a:off x="6955632" y="6477000"/>
            <a:ext cx="2133600" cy="304800"/>
          </a:xfrm>
        </p:spPr>
        <p:txBody>
          <a:bodyPr/>
          <a:lstStyle/>
          <a:p>
            <a:fld id="{2342CEA3-3058-4D43-AE35-B3DA76CB4003}" type="datetimeFigureOut">
              <a:rPr lang="el-GR" smtClean="0"/>
              <a:pPr/>
              <a:t>23/1/2015</a:t>
            </a:fld>
            <a:endParaRPr lang="el-GR"/>
          </a:p>
        </p:txBody>
      </p:sp>
      <p:sp>
        <p:nvSpPr>
          <p:cNvPr id="5" name="4 - Θέση υποσέλιδου"/>
          <p:cNvSpPr>
            <a:spLocks noGrp="1"/>
          </p:cNvSpPr>
          <p:nvPr>
            <p:ph type="ftr" sz="quarter" idx="11"/>
          </p:nvPr>
        </p:nvSpPr>
        <p:spPr>
          <a:xfrm>
            <a:off x="2619376" y="6480969"/>
            <a:ext cx="4260056" cy="300831"/>
          </a:xfrm>
        </p:spPr>
        <p:txBody>
          <a:bodyPr/>
          <a:lstStyle/>
          <a:p>
            <a:endParaRPr lang="el-GR"/>
          </a:p>
        </p:txBody>
      </p:sp>
      <p:sp>
        <p:nvSpPr>
          <p:cNvPr id="6" name="5 - Θέση αριθμού διαφάνειας"/>
          <p:cNvSpPr>
            <a:spLocks noGrp="1"/>
          </p:cNvSpPr>
          <p:nvPr>
            <p:ph type="sldNum" sz="quarter" idx="12"/>
          </p:nvPr>
        </p:nvSpPr>
        <p:spPr>
          <a:xfrm>
            <a:off x="8451056" y="809624"/>
            <a:ext cx="502920" cy="300831"/>
          </a:xfrm>
        </p:spPr>
        <p:txBody>
          <a:bodyPr/>
          <a:lstStyle/>
          <a:p>
            <a:fld id="{D3F1D1C4-C2D9-4231-9FB2-B2D9D97AA41D}" type="slidenum">
              <a:rPr lang="el-GR" smtClean="0"/>
              <a:pPr/>
              <a:t>‹#›</a:t>
            </a:fld>
            <a:endParaRPr lang="el-GR"/>
          </a:p>
        </p:txBody>
      </p:sp>
      <p:cxnSp>
        <p:nvCxnSpPr>
          <p:cNvPr id="11" name="10 - Ευθεία γραμμή σύνδεσης"/>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 Ευθεία γραμμή σύνδεσης"/>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 Τίτλος"/>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marL="0"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4791456" y="6480969"/>
            <a:ext cx="2133600" cy="301752"/>
          </a:xfrm>
        </p:spPr>
        <p:txBody>
          <a:bodyPr/>
          <a:lstStyle/>
          <a:p>
            <a:fld id="{2342CEA3-3058-4D43-AE35-B3DA76CB4003}" type="datetimeFigureOut">
              <a:rPr lang="el-GR" smtClean="0"/>
              <a:pPr/>
              <a:t>23/1/2015</a:t>
            </a:fld>
            <a:endParaRPr lang="el-GR"/>
          </a:p>
        </p:txBody>
      </p:sp>
      <p:sp>
        <p:nvSpPr>
          <p:cNvPr id="6" name="5 - Θέση υποσέλιδου"/>
          <p:cNvSpPr>
            <a:spLocks noGrp="1"/>
          </p:cNvSpPr>
          <p:nvPr>
            <p:ph type="ftr" sz="quarter" idx="11"/>
          </p:nvPr>
        </p:nvSpPr>
        <p:spPr>
          <a:xfrm>
            <a:off x="457200" y="6480969"/>
            <a:ext cx="4260056" cy="301752"/>
          </a:xfrm>
        </p:spPr>
        <p:txBody>
          <a:bodyPr/>
          <a:lstStyle/>
          <a:p>
            <a:endParaRPr lang="el-GR"/>
          </a:p>
        </p:txBody>
      </p:sp>
      <p:sp>
        <p:nvSpPr>
          <p:cNvPr id="7" name="6 - Θέση αριθμού διαφάνειας"/>
          <p:cNvSpPr>
            <a:spLocks noGrp="1"/>
          </p:cNvSpPr>
          <p:nvPr>
            <p:ph type="sldNum" sz="quarter" idx="12"/>
          </p:nvPr>
        </p:nvSpPr>
        <p:spPr>
          <a:xfrm>
            <a:off x="7589520" y="6480969"/>
            <a:ext cx="502920" cy="301752"/>
          </a:xfrm>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a:xfrm>
            <a:off x="4791456" y="6480969"/>
            <a:ext cx="2130552" cy="301752"/>
          </a:xfrm>
        </p:spPr>
        <p:txBody>
          <a:bodyPr/>
          <a:lstStyle/>
          <a:p>
            <a:fld id="{2342CEA3-3058-4D43-AE35-B3DA76CB4003}" type="datetimeFigureOut">
              <a:rPr lang="el-GR" smtClean="0"/>
              <a:pPr/>
              <a:t>23/1/2015</a:t>
            </a:fld>
            <a:endParaRPr lang="el-GR"/>
          </a:p>
        </p:txBody>
      </p:sp>
      <p:sp>
        <p:nvSpPr>
          <p:cNvPr id="8" name="7 - Θέση υποσέλιδου"/>
          <p:cNvSpPr>
            <a:spLocks noGrp="1"/>
          </p:cNvSpPr>
          <p:nvPr>
            <p:ph type="ftr" sz="quarter" idx="11"/>
          </p:nvPr>
        </p:nvSpPr>
        <p:spPr>
          <a:xfrm>
            <a:off x="457200" y="6480969"/>
            <a:ext cx="4261104" cy="301752"/>
          </a:xfrm>
        </p:spPr>
        <p:txBody>
          <a:bodyPr/>
          <a:lstStyle/>
          <a:p>
            <a:endParaRPr lang="el-GR"/>
          </a:p>
        </p:txBody>
      </p:sp>
      <p:sp>
        <p:nvSpPr>
          <p:cNvPr id="9" name="8 - Θέση αριθμού διαφάνειας"/>
          <p:cNvSpPr>
            <a:spLocks noGrp="1"/>
          </p:cNvSpPr>
          <p:nvPr>
            <p:ph type="sldNum" sz="quarter" idx="12"/>
          </p:nvPr>
        </p:nvSpPr>
        <p:spPr>
          <a:xfrm>
            <a:off x="7589520" y="6483096"/>
            <a:ext cx="502920" cy="301752"/>
          </a:xfrm>
        </p:spPr>
        <p:txBody>
          <a:bodyPr/>
          <a:lstStyle>
            <a:lvl1pPr algn="ctr">
              <a:defRPr/>
            </a:lvl1p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b="0"/>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23/1/2015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a:xfrm>
            <a:off x="4791456" y="6480969"/>
            <a:ext cx="2133600" cy="301752"/>
          </a:xfrm>
        </p:spPr>
        <p:txBody>
          <a:bodyPr/>
          <a:lstStyle/>
          <a:p>
            <a:fld id="{2342CEA3-3058-4D43-AE35-B3DA76CB4003}" type="datetimeFigureOut">
              <a:rPr lang="el-GR" smtClean="0"/>
              <a:pPr/>
              <a:t>23/1/2015</a:t>
            </a:fld>
            <a:endParaRPr lang="el-GR"/>
          </a:p>
        </p:txBody>
      </p:sp>
      <p:sp>
        <p:nvSpPr>
          <p:cNvPr id="3" name="2 - Θέση υποσέλιδου"/>
          <p:cNvSpPr>
            <a:spLocks noGrp="1"/>
          </p:cNvSpPr>
          <p:nvPr>
            <p:ph type="ftr" sz="quarter" idx="11"/>
          </p:nvPr>
        </p:nvSpPr>
        <p:spPr>
          <a:xfrm>
            <a:off x="457200" y="6481890"/>
            <a:ext cx="4260056" cy="300831"/>
          </a:xfrm>
        </p:spPr>
        <p:txBody>
          <a:bodyPr/>
          <a:lstStyle/>
          <a:p>
            <a:endParaRPr lang="el-GR"/>
          </a:p>
        </p:txBody>
      </p:sp>
      <p:sp>
        <p:nvSpPr>
          <p:cNvPr id="4" name="3 - Θέση αριθμού διαφάνειας"/>
          <p:cNvSpPr>
            <a:spLocks noGrp="1"/>
          </p:cNvSpPr>
          <p:nvPr>
            <p:ph type="sldNum" sz="quarter" idx="12"/>
          </p:nvPr>
        </p:nvSpPr>
        <p:spPr>
          <a:xfrm>
            <a:off x="7589520" y="6480969"/>
            <a:ext cx="502920" cy="301752"/>
          </a:xfrm>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278976" y="6556248"/>
            <a:ext cx="2133600" cy="301752"/>
          </a:xfrm>
        </p:spPr>
        <p:txBody>
          <a:bodyPr/>
          <a:lstStyle>
            <a:lvl1pPr>
              <a:defRPr sz="900"/>
            </a:lvl1pPr>
          </a:lstStyle>
          <a:p>
            <a:fld id="{2342CEA3-3058-4D43-AE35-B3DA76CB4003}" type="datetimeFigureOut">
              <a:rPr lang="el-GR" smtClean="0"/>
              <a:pPr/>
              <a:t>23/1/2015</a:t>
            </a:fld>
            <a:endParaRPr lang="el-GR"/>
          </a:p>
        </p:txBody>
      </p:sp>
      <p:sp>
        <p:nvSpPr>
          <p:cNvPr id="6" name="5 - Θέση υποσέλιδου"/>
          <p:cNvSpPr>
            <a:spLocks noGrp="1"/>
          </p:cNvSpPr>
          <p:nvPr>
            <p:ph type="ftr" sz="quarter" idx="11"/>
          </p:nvPr>
        </p:nvSpPr>
        <p:spPr>
          <a:xfrm>
            <a:off x="1135856" y="6556248"/>
            <a:ext cx="5143120"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410576" y="6556248"/>
            <a:ext cx="502920" cy="301752"/>
          </a:xfrm>
        </p:spPr>
        <p:txBody>
          <a:bodyPr/>
          <a:lstStyle>
            <a:lvl1pPr>
              <a:defRPr sz="900"/>
            </a:lvl1p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6108192" y="6556248"/>
            <a:ext cx="2103120" cy="301752"/>
          </a:xfrm>
        </p:spPr>
        <p:txBody>
          <a:bodyPr/>
          <a:lstStyle>
            <a:lvl1pPr>
              <a:defRPr sz="900"/>
            </a:lvl1pPr>
          </a:lstStyle>
          <a:p>
            <a:fld id="{2342CEA3-3058-4D43-AE35-B3DA76CB4003}" type="datetimeFigureOut">
              <a:rPr lang="el-GR" smtClean="0"/>
              <a:pPr/>
              <a:t>23/1/2015</a:t>
            </a:fld>
            <a:endParaRPr lang="el-GR"/>
          </a:p>
        </p:txBody>
      </p:sp>
      <p:sp>
        <p:nvSpPr>
          <p:cNvPr id="6" name="5 - Θέση υποσέλιδου"/>
          <p:cNvSpPr>
            <a:spLocks noGrp="1"/>
          </p:cNvSpPr>
          <p:nvPr>
            <p:ph type="ftr" sz="quarter" idx="11"/>
          </p:nvPr>
        </p:nvSpPr>
        <p:spPr>
          <a:xfrm>
            <a:off x="1170432" y="6557169"/>
            <a:ext cx="4948072"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217192" y="6556248"/>
            <a:ext cx="365760" cy="301752"/>
          </a:xfrm>
        </p:spPr>
        <p:txBody>
          <a:bodyPr/>
          <a:lstStyle>
            <a:lvl1pPr algn="ctr">
              <a:defRPr sz="900"/>
            </a:lvl1p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 Ορθογώνιο τρίγωνο"/>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 Ευθεία γραμμή σύνδεσης"/>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 Ευθεία γραμμή σύνδεσης"/>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 Θέση τίτλου"/>
          <p:cNvSpPr>
            <a:spLocks noGrp="1"/>
          </p:cNvSpPr>
          <p:nvPr>
            <p:ph type="title"/>
          </p:nvPr>
        </p:nvSpPr>
        <p:spPr>
          <a:xfrm>
            <a:off x="457200" y="267494"/>
            <a:ext cx="8229600" cy="1399032"/>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2342CEA3-3058-4D43-AE35-B3DA76CB4003}" type="datetimeFigureOut">
              <a:rPr lang="el-GR" smtClean="0"/>
              <a:pPr/>
              <a:t>23/1/2015</a:t>
            </a:fld>
            <a:endParaRPr lang="el-GR"/>
          </a:p>
        </p:txBody>
      </p:sp>
      <p:sp>
        <p:nvSpPr>
          <p:cNvPr id="3" name="2 - Θέση υποσέλιδου"/>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l-GR"/>
          </a:p>
        </p:txBody>
      </p:sp>
      <p:sp>
        <p:nvSpPr>
          <p:cNvPr id="23" name="22 - Θέση αριθμού διαφάνειας"/>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D3F1D1C4-C2D9-4231-9FB2-B2D9D97AA41D}"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zougla.gr/technology/article/to-90-tou-pli8ismou-ano-ton-6-eton-8a-dia8eti-kinito-tilefono-eos-to-2020" TargetMode="External"/><Relationship Id="rId2" Type="http://schemas.openxmlformats.org/officeDocument/2006/relationships/hyperlink" Target="http://stat-athens.aueb.gr/~jbn/courses/diplomatikes/business/Pateraki%282006%29.pdf" TargetMode="External"/><Relationship Id="rId1" Type="http://schemas.openxmlformats.org/officeDocument/2006/relationships/slideLayout" Target="../slideLayouts/slideLayout2.xml"/><Relationship Id="rId4" Type="http://schemas.openxmlformats.org/officeDocument/2006/relationships/hyperlink" Target="http://www.icap.gr/ECPage.aspx?id=1967&amp;nt=149&amp;lang=1&amp;tabID=3"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7.xml"/><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techblog.gr/wp-content/uploads/2009/12/best-mobile-phone-2009-572-1.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1 - Τίτλος"/>
          <p:cNvSpPr>
            <a:spLocks noGrp="1"/>
          </p:cNvSpPr>
          <p:nvPr>
            <p:ph type="ctrTitle"/>
          </p:nvPr>
        </p:nvSpPr>
        <p:spPr/>
        <p:txBody>
          <a:bodyPr/>
          <a:lstStyle/>
          <a:p>
            <a:r>
              <a:rPr lang="en-US" b="1" dirty="0" err="1" smtClean="0">
                <a:solidFill>
                  <a:srgbClr val="FF0000"/>
                </a:solidFill>
              </a:rPr>
              <a:t>Bestmobile</a:t>
            </a:r>
            <a:endParaRPr lang="el-GR" b="1" dirty="0">
              <a:solidFill>
                <a:srgbClr val="FF0000"/>
              </a:solidFill>
            </a:endParaRPr>
          </a:p>
        </p:txBody>
      </p:sp>
      <p:sp>
        <p:nvSpPr>
          <p:cNvPr id="3" name="2 - Υπότιτλος"/>
          <p:cNvSpPr>
            <a:spLocks noGrp="1"/>
          </p:cNvSpPr>
          <p:nvPr>
            <p:ph type="subTitle" idx="1"/>
          </p:nvPr>
        </p:nvSpPr>
        <p:spPr/>
        <p:txBody>
          <a:bodyPr/>
          <a:lstStyle/>
          <a:p>
            <a:r>
              <a:rPr lang="el-GR" b="1" dirty="0" smtClean="0">
                <a:solidFill>
                  <a:srgbClr val="00B050"/>
                </a:solidFill>
              </a:rPr>
              <a:t>Τα καλύτερα και πιο προσιτά κινητά στην αγορά είναι εδώ</a:t>
            </a:r>
            <a:endParaRPr lang="el-GR" b="1" dirty="0">
              <a:solidFill>
                <a:srgbClr val="00B05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75000"/>
            <a:alpha val="87000"/>
          </a:schemeClr>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188640"/>
            <a:ext cx="8229600" cy="1008112"/>
          </a:xfrm>
        </p:spPr>
        <p:txBody>
          <a:bodyPr/>
          <a:lstStyle/>
          <a:p>
            <a:r>
              <a:rPr lang="el-GR" dirty="0" smtClean="0">
                <a:solidFill>
                  <a:schemeClr val="bg1"/>
                </a:solidFill>
              </a:rPr>
              <a:t>4. Σχέδιο Μάρκετινγκ</a:t>
            </a:r>
            <a:endParaRPr lang="el-GR" dirty="0"/>
          </a:p>
        </p:txBody>
      </p:sp>
      <p:sp>
        <p:nvSpPr>
          <p:cNvPr id="3" name="2 - Θέση περιεχομένου"/>
          <p:cNvSpPr>
            <a:spLocks noGrp="1"/>
          </p:cNvSpPr>
          <p:nvPr>
            <p:ph sz="half" idx="1"/>
          </p:nvPr>
        </p:nvSpPr>
        <p:spPr/>
        <p:txBody>
          <a:bodyPr>
            <a:normAutofit/>
          </a:bodyPr>
          <a:lstStyle/>
          <a:p>
            <a:r>
              <a:rPr lang="el-GR" sz="1200" dirty="0" smtClean="0">
                <a:solidFill>
                  <a:srgbClr val="C00000"/>
                </a:solidFill>
              </a:rPr>
              <a:t>Μεταξύ των άλλων ο κλάδος των τηλεπικοινωνιών παρουσίασε εντυπωσιακούς ρυθμούς ανάπτυξης και μέσα σε λίγα χρόνια κατάφερε να βρεθεί στην κορυφή της πυραμίδας των επιχειρήσεων. Το γεγονός αυτό δημιούργησε πολλούς ανταγωνιστές σε αυτό τον κλάδο μεταξύ των οποίων οι κυριότεροι από την αρχή λειτουργίας του κλάδου αυτού αλλά και ως σήμερα είναι</a:t>
            </a:r>
            <a:r>
              <a:rPr lang="el-GR" sz="1200" b="1" dirty="0" smtClean="0">
                <a:solidFill>
                  <a:srgbClr val="C00000"/>
                </a:solidFill>
              </a:rPr>
              <a:t>: </a:t>
            </a:r>
            <a:r>
              <a:rPr lang="en-US" sz="1200" b="1" dirty="0" err="1" smtClean="0">
                <a:solidFill>
                  <a:srgbClr val="C00000"/>
                </a:solidFill>
              </a:rPr>
              <a:t>Cosmote</a:t>
            </a:r>
            <a:r>
              <a:rPr lang="el-GR" sz="1200" b="1" dirty="0" smtClean="0">
                <a:solidFill>
                  <a:srgbClr val="C00000"/>
                </a:solidFill>
              </a:rPr>
              <a:t>, </a:t>
            </a:r>
            <a:r>
              <a:rPr lang="en-US" sz="1200" b="1" dirty="0" smtClean="0">
                <a:solidFill>
                  <a:srgbClr val="C00000"/>
                </a:solidFill>
              </a:rPr>
              <a:t>Vodafone</a:t>
            </a:r>
            <a:r>
              <a:rPr lang="el-GR" sz="1200" b="1" dirty="0" smtClean="0">
                <a:solidFill>
                  <a:srgbClr val="C00000"/>
                </a:solidFill>
              </a:rPr>
              <a:t>, </a:t>
            </a:r>
            <a:r>
              <a:rPr lang="en-US" sz="1200" b="1" dirty="0" smtClean="0">
                <a:solidFill>
                  <a:srgbClr val="C00000"/>
                </a:solidFill>
              </a:rPr>
              <a:t>Tim</a:t>
            </a:r>
            <a:r>
              <a:rPr lang="el-GR" sz="1200" b="1" dirty="0" smtClean="0">
                <a:solidFill>
                  <a:srgbClr val="C00000"/>
                </a:solidFill>
              </a:rPr>
              <a:t>, </a:t>
            </a:r>
            <a:r>
              <a:rPr lang="en-US" sz="1200" b="1" dirty="0" smtClean="0">
                <a:solidFill>
                  <a:srgbClr val="C00000"/>
                </a:solidFill>
              </a:rPr>
              <a:t>Q</a:t>
            </a:r>
            <a:r>
              <a:rPr lang="el-GR" sz="1200" b="1" dirty="0" smtClean="0">
                <a:solidFill>
                  <a:srgbClr val="C00000"/>
                </a:solidFill>
              </a:rPr>
              <a:t>-</a:t>
            </a:r>
            <a:r>
              <a:rPr lang="en-US" sz="1200" b="1" dirty="0" smtClean="0">
                <a:solidFill>
                  <a:srgbClr val="C00000"/>
                </a:solidFill>
              </a:rPr>
              <a:t>telecom</a:t>
            </a:r>
            <a:r>
              <a:rPr lang="el-GR" sz="1200" dirty="0" smtClean="0">
                <a:solidFill>
                  <a:srgbClr val="C00000"/>
                </a:solidFill>
              </a:rPr>
              <a:t>. Τα μερίδια αγοράς αυτών των επιχειρήσεων στο κλάδο των τηλεπικοινωνιών είναι τεράστια ενδεικτικά:</a:t>
            </a:r>
            <a:endParaRPr lang="el-GR" sz="1200" dirty="0">
              <a:solidFill>
                <a:srgbClr val="C00000"/>
              </a:solidFill>
            </a:endParaRPr>
          </a:p>
        </p:txBody>
      </p:sp>
      <p:sp>
        <p:nvSpPr>
          <p:cNvPr id="4" name="3 - Θέση περιεχομένου"/>
          <p:cNvSpPr>
            <a:spLocks noGrp="1"/>
          </p:cNvSpPr>
          <p:nvPr>
            <p:ph sz="half" idx="2"/>
          </p:nvPr>
        </p:nvSpPr>
        <p:spPr/>
        <p:txBody>
          <a:bodyPr>
            <a:normAutofit/>
          </a:bodyPr>
          <a:lstStyle/>
          <a:p>
            <a:r>
              <a:rPr lang="el-GR" sz="1200" dirty="0" smtClean="0">
                <a:solidFill>
                  <a:srgbClr val="C00000"/>
                </a:solidFill>
              </a:rPr>
              <a:t>Μια μεγαλύτερη σε βάθος ανάλυση για τους ανταγωνιστές μας είναι η ακόλουθη για μια ενδεικτική χρονιά για τις δύο μεγαλύτερες εταιρείες έχουμε:</a:t>
            </a:r>
          </a:p>
          <a:p>
            <a:endParaRPr lang="el-GR" dirty="0"/>
          </a:p>
        </p:txBody>
      </p:sp>
      <p:sp>
        <p:nvSpPr>
          <p:cNvPr id="6" name="5 - TextBox"/>
          <p:cNvSpPr txBox="1"/>
          <p:nvPr/>
        </p:nvSpPr>
        <p:spPr>
          <a:xfrm>
            <a:off x="467544" y="1124744"/>
            <a:ext cx="2088232" cy="369332"/>
          </a:xfrm>
          <a:prstGeom prst="rect">
            <a:avLst/>
          </a:prstGeom>
          <a:noFill/>
        </p:spPr>
        <p:txBody>
          <a:bodyPr wrap="square" rtlCol="0">
            <a:spAutoFit/>
          </a:bodyPr>
          <a:lstStyle/>
          <a:p>
            <a:r>
              <a:rPr lang="el-GR" dirty="0" smtClean="0">
                <a:solidFill>
                  <a:schemeClr val="bg1"/>
                </a:solidFill>
              </a:rPr>
              <a:t>Ανταγωνισμός</a:t>
            </a:r>
            <a:endParaRPr lang="el-GR" dirty="0">
              <a:solidFill>
                <a:schemeClr val="bg1"/>
              </a:solidFill>
            </a:endParaRPr>
          </a:p>
        </p:txBody>
      </p:sp>
      <p:graphicFrame>
        <p:nvGraphicFramePr>
          <p:cNvPr id="7" name="6 - Γράφημα"/>
          <p:cNvGraphicFramePr/>
          <p:nvPr/>
        </p:nvGraphicFramePr>
        <p:xfrm>
          <a:off x="683569" y="4149080"/>
          <a:ext cx="3888432" cy="216024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7 - Πίνακας"/>
          <p:cNvGraphicFramePr>
            <a:graphicFrameLocks noGrp="1"/>
          </p:cNvGraphicFramePr>
          <p:nvPr/>
        </p:nvGraphicFramePr>
        <p:xfrm>
          <a:off x="4788024" y="2852936"/>
          <a:ext cx="4176464" cy="3307258"/>
        </p:xfrm>
        <a:graphic>
          <a:graphicData uri="http://schemas.openxmlformats.org/drawingml/2006/table">
            <a:tbl>
              <a:tblPr firstRow="1" bandRow="1">
                <a:tableStyleId>{5C22544A-7EE6-4342-B048-85BDC9FD1C3A}</a:tableStyleId>
              </a:tblPr>
              <a:tblGrid>
                <a:gridCol w="1044116"/>
                <a:gridCol w="1044116"/>
                <a:gridCol w="1044116"/>
                <a:gridCol w="1044116"/>
              </a:tblGrid>
              <a:tr h="545780">
                <a:tc>
                  <a:txBody>
                    <a:bodyPr/>
                    <a:lstStyle/>
                    <a:p>
                      <a:pPr>
                        <a:lnSpc>
                          <a:spcPct val="115000"/>
                        </a:lnSpc>
                        <a:spcAft>
                          <a:spcPts val="0"/>
                        </a:spcAft>
                      </a:pPr>
                      <a:r>
                        <a:rPr lang="en-US" sz="1100" dirty="0" err="1">
                          <a:latin typeface="Calibri"/>
                          <a:ea typeface="Calibri"/>
                          <a:cs typeface="Times New Roman"/>
                        </a:rPr>
                        <a:t>Cosmote</a:t>
                      </a:r>
                      <a:endParaRPr lang="el-GR" sz="1100" dirty="0">
                        <a:latin typeface="Calibri"/>
                        <a:ea typeface="Calibri"/>
                        <a:cs typeface="Times New Roman"/>
                      </a:endParaRPr>
                    </a:p>
                  </a:txBody>
                  <a:tcPr marL="68580" marR="68580" marT="0" marB="0"/>
                </a:tc>
                <a:tc>
                  <a:txBody>
                    <a:bodyPr/>
                    <a:lstStyle/>
                    <a:p>
                      <a:pPr>
                        <a:lnSpc>
                          <a:spcPct val="115000"/>
                        </a:lnSpc>
                        <a:spcAft>
                          <a:spcPts val="0"/>
                        </a:spcAft>
                      </a:pPr>
                      <a:r>
                        <a:rPr lang="el-GR" sz="1100">
                          <a:latin typeface="Calibri"/>
                          <a:ea typeface="Calibri"/>
                          <a:cs typeface="Times New Roman"/>
                        </a:rPr>
                        <a:t>2004</a:t>
                      </a:r>
                    </a:p>
                  </a:txBody>
                  <a:tcPr marL="68580" marR="68580" marT="0" marB="0"/>
                </a:tc>
                <a:tc>
                  <a:txBody>
                    <a:bodyPr/>
                    <a:lstStyle/>
                    <a:p>
                      <a:pPr>
                        <a:lnSpc>
                          <a:spcPct val="115000"/>
                        </a:lnSpc>
                        <a:spcAft>
                          <a:spcPts val="0"/>
                        </a:spcAft>
                      </a:pPr>
                      <a:r>
                        <a:rPr lang="en-US" sz="1100">
                          <a:latin typeface="Calibri"/>
                          <a:ea typeface="Calibri"/>
                          <a:cs typeface="Times New Roman"/>
                        </a:rPr>
                        <a:t>Vodafone</a:t>
                      </a:r>
                      <a:endParaRPr lang="el-GR" sz="1100">
                        <a:latin typeface="Calibri"/>
                        <a:ea typeface="Calibri"/>
                        <a:cs typeface="Times New Roman"/>
                      </a:endParaRPr>
                    </a:p>
                  </a:txBody>
                  <a:tcPr marL="68580" marR="68580" marT="0" marB="0"/>
                </a:tc>
                <a:tc>
                  <a:txBody>
                    <a:bodyPr/>
                    <a:lstStyle/>
                    <a:p>
                      <a:pPr>
                        <a:lnSpc>
                          <a:spcPct val="115000"/>
                        </a:lnSpc>
                        <a:spcAft>
                          <a:spcPts val="0"/>
                        </a:spcAft>
                      </a:pPr>
                      <a:r>
                        <a:rPr lang="el-GR" sz="1100">
                          <a:latin typeface="Calibri"/>
                          <a:ea typeface="Calibri"/>
                          <a:cs typeface="Times New Roman"/>
                        </a:rPr>
                        <a:t>2004</a:t>
                      </a:r>
                    </a:p>
                  </a:txBody>
                  <a:tcPr marL="68580" marR="68580" marT="0" marB="0"/>
                </a:tc>
              </a:tr>
              <a:tr h="545780">
                <a:tc>
                  <a:txBody>
                    <a:bodyPr/>
                    <a:lstStyle/>
                    <a:p>
                      <a:pPr>
                        <a:lnSpc>
                          <a:spcPct val="115000"/>
                        </a:lnSpc>
                        <a:spcAft>
                          <a:spcPts val="0"/>
                        </a:spcAft>
                      </a:pPr>
                      <a:r>
                        <a:rPr lang="el-GR" sz="1100">
                          <a:latin typeface="Calibri"/>
                          <a:ea typeface="Calibri"/>
                          <a:cs typeface="Times New Roman"/>
                        </a:rPr>
                        <a:t>Κύκλος εργασιών</a:t>
                      </a:r>
                    </a:p>
                  </a:txBody>
                  <a:tcPr marL="68580" marR="68580" marT="0" marB="0"/>
                </a:tc>
                <a:tc>
                  <a:txBody>
                    <a:bodyPr/>
                    <a:lstStyle/>
                    <a:p>
                      <a:pPr>
                        <a:lnSpc>
                          <a:spcPct val="115000"/>
                        </a:lnSpc>
                        <a:spcAft>
                          <a:spcPts val="0"/>
                        </a:spcAft>
                      </a:pPr>
                      <a:r>
                        <a:rPr lang="el-GR" sz="1100">
                          <a:latin typeface="Calibri"/>
                          <a:ea typeface="Calibri"/>
                          <a:cs typeface="Times New Roman"/>
                        </a:rPr>
                        <a:t>1</a:t>
                      </a:r>
                      <a:r>
                        <a:rPr lang="en-US" sz="1100">
                          <a:latin typeface="Calibri"/>
                          <a:ea typeface="Calibri"/>
                          <a:cs typeface="Times New Roman"/>
                        </a:rPr>
                        <a:t>.</a:t>
                      </a:r>
                      <a:r>
                        <a:rPr lang="el-GR" sz="1100">
                          <a:latin typeface="Calibri"/>
                          <a:ea typeface="Calibri"/>
                          <a:cs typeface="Times New Roman"/>
                        </a:rPr>
                        <a:t>587</a:t>
                      </a:r>
                      <a:r>
                        <a:rPr lang="en-US" sz="1100">
                          <a:latin typeface="Calibri"/>
                          <a:ea typeface="Calibri"/>
                          <a:cs typeface="Times New Roman"/>
                        </a:rPr>
                        <a:t>.775</a:t>
                      </a:r>
                      <a:endParaRPr lang="el-GR" sz="1100">
                        <a:latin typeface="Calibri"/>
                        <a:ea typeface="Calibri"/>
                        <a:cs typeface="Times New Roman"/>
                      </a:endParaRPr>
                    </a:p>
                  </a:txBody>
                  <a:tcPr marL="68580" marR="68580" marT="0" marB="0"/>
                </a:tc>
                <a:tc>
                  <a:txBody>
                    <a:bodyPr/>
                    <a:lstStyle/>
                    <a:p>
                      <a:pPr>
                        <a:lnSpc>
                          <a:spcPct val="115000"/>
                        </a:lnSpc>
                        <a:spcAft>
                          <a:spcPts val="0"/>
                        </a:spcAft>
                      </a:pPr>
                      <a:r>
                        <a:rPr lang="el-GR" sz="1100">
                          <a:latin typeface="Calibri"/>
                          <a:ea typeface="Calibri"/>
                          <a:cs typeface="Times New Roman"/>
                        </a:rPr>
                        <a:t>Κύκλος εργασιών</a:t>
                      </a:r>
                    </a:p>
                  </a:txBody>
                  <a:tcPr marL="68580" marR="68580" marT="0" marB="0"/>
                </a:tc>
                <a:tc>
                  <a:txBody>
                    <a:bodyPr/>
                    <a:lstStyle/>
                    <a:p>
                      <a:pPr>
                        <a:lnSpc>
                          <a:spcPct val="115000"/>
                        </a:lnSpc>
                        <a:spcAft>
                          <a:spcPts val="0"/>
                        </a:spcAft>
                      </a:pPr>
                      <a:r>
                        <a:rPr lang="el-GR" sz="1100">
                          <a:latin typeface="Calibri"/>
                          <a:ea typeface="Calibri"/>
                          <a:cs typeface="Times New Roman"/>
                        </a:rPr>
                        <a:t>1.473.700</a:t>
                      </a:r>
                    </a:p>
                  </a:txBody>
                  <a:tcPr marL="68580" marR="68580" marT="0" marB="0"/>
                </a:tc>
              </a:tr>
              <a:tr h="545780">
                <a:tc>
                  <a:txBody>
                    <a:bodyPr/>
                    <a:lstStyle/>
                    <a:p>
                      <a:pPr>
                        <a:lnSpc>
                          <a:spcPct val="115000"/>
                        </a:lnSpc>
                        <a:spcAft>
                          <a:spcPts val="0"/>
                        </a:spcAft>
                      </a:pPr>
                      <a:r>
                        <a:rPr lang="en-US" sz="1100">
                          <a:latin typeface="Calibri"/>
                          <a:ea typeface="Calibri"/>
                          <a:cs typeface="Times New Roman"/>
                        </a:rPr>
                        <a:t>EBITDA</a:t>
                      </a:r>
                      <a:endParaRPr lang="el-GR" sz="1100">
                        <a:latin typeface="Calibri"/>
                        <a:ea typeface="Calibri"/>
                        <a:cs typeface="Times New Roman"/>
                      </a:endParaRPr>
                    </a:p>
                  </a:txBody>
                  <a:tcPr marL="68580" marR="68580" marT="0" marB="0"/>
                </a:tc>
                <a:tc>
                  <a:txBody>
                    <a:bodyPr/>
                    <a:lstStyle/>
                    <a:p>
                      <a:pPr>
                        <a:lnSpc>
                          <a:spcPct val="115000"/>
                        </a:lnSpc>
                        <a:spcAft>
                          <a:spcPts val="0"/>
                        </a:spcAft>
                      </a:pPr>
                      <a:r>
                        <a:rPr lang="el-GR" sz="1100">
                          <a:latin typeface="Calibri"/>
                          <a:ea typeface="Calibri"/>
                          <a:cs typeface="Times New Roman"/>
                        </a:rPr>
                        <a:t>674,52</a:t>
                      </a:r>
                    </a:p>
                  </a:txBody>
                  <a:tcPr marL="68580" marR="68580" marT="0" marB="0"/>
                </a:tc>
                <a:tc>
                  <a:txBody>
                    <a:bodyPr/>
                    <a:lstStyle/>
                    <a:p>
                      <a:pPr>
                        <a:lnSpc>
                          <a:spcPct val="115000"/>
                        </a:lnSpc>
                        <a:spcAft>
                          <a:spcPts val="0"/>
                        </a:spcAft>
                      </a:pPr>
                      <a:r>
                        <a:rPr lang="en-US" sz="1100">
                          <a:latin typeface="Calibri"/>
                          <a:ea typeface="Calibri"/>
                          <a:cs typeface="Times New Roman"/>
                        </a:rPr>
                        <a:t>EBITDA</a:t>
                      </a:r>
                      <a:endParaRPr lang="el-GR" sz="1100">
                        <a:latin typeface="Calibri"/>
                        <a:ea typeface="Calibri"/>
                        <a:cs typeface="Times New Roman"/>
                      </a:endParaRPr>
                    </a:p>
                  </a:txBody>
                  <a:tcPr marL="68580" marR="68580" marT="0" marB="0"/>
                </a:tc>
                <a:tc>
                  <a:txBody>
                    <a:bodyPr/>
                    <a:lstStyle/>
                    <a:p>
                      <a:pPr>
                        <a:lnSpc>
                          <a:spcPct val="115000"/>
                        </a:lnSpc>
                        <a:spcAft>
                          <a:spcPts val="0"/>
                        </a:spcAft>
                      </a:pPr>
                      <a:r>
                        <a:rPr lang="el-GR" sz="1100">
                          <a:latin typeface="Calibri"/>
                          <a:ea typeface="Calibri"/>
                          <a:cs typeface="Times New Roman"/>
                        </a:rPr>
                        <a:t>577,3</a:t>
                      </a:r>
                    </a:p>
                  </a:txBody>
                  <a:tcPr marL="68580" marR="68580" marT="0" marB="0"/>
                </a:tc>
              </a:tr>
              <a:tr h="545780">
                <a:tc>
                  <a:txBody>
                    <a:bodyPr/>
                    <a:lstStyle/>
                    <a:p>
                      <a:pPr>
                        <a:lnSpc>
                          <a:spcPct val="115000"/>
                        </a:lnSpc>
                        <a:spcAft>
                          <a:spcPts val="0"/>
                        </a:spcAft>
                      </a:pPr>
                      <a:r>
                        <a:rPr lang="el-GR" sz="1100">
                          <a:latin typeface="Calibri"/>
                          <a:ea typeface="Calibri"/>
                          <a:cs typeface="Times New Roman"/>
                        </a:rPr>
                        <a:t>Περιθώριο </a:t>
                      </a:r>
                      <a:r>
                        <a:rPr lang="en-US" sz="1100">
                          <a:latin typeface="Calibri"/>
                          <a:ea typeface="Calibri"/>
                          <a:cs typeface="Times New Roman"/>
                        </a:rPr>
                        <a:t>EBITDA</a:t>
                      </a:r>
                      <a:endParaRPr lang="el-GR" sz="1100">
                        <a:latin typeface="Calibri"/>
                        <a:ea typeface="Calibri"/>
                        <a:cs typeface="Times New Roman"/>
                      </a:endParaRPr>
                    </a:p>
                  </a:txBody>
                  <a:tcPr marL="68580" marR="68580" marT="0" marB="0"/>
                </a:tc>
                <a:tc>
                  <a:txBody>
                    <a:bodyPr/>
                    <a:lstStyle/>
                    <a:p>
                      <a:pPr>
                        <a:lnSpc>
                          <a:spcPct val="115000"/>
                        </a:lnSpc>
                        <a:spcAft>
                          <a:spcPts val="0"/>
                        </a:spcAft>
                      </a:pPr>
                      <a:r>
                        <a:rPr lang="en-US" sz="1100">
                          <a:latin typeface="Calibri"/>
                          <a:ea typeface="Calibri"/>
                          <a:cs typeface="Times New Roman"/>
                        </a:rPr>
                        <a:t>42,5%</a:t>
                      </a:r>
                      <a:endParaRPr lang="el-GR" sz="1100">
                        <a:latin typeface="Calibri"/>
                        <a:ea typeface="Calibri"/>
                        <a:cs typeface="Times New Roman"/>
                      </a:endParaRPr>
                    </a:p>
                  </a:txBody>
                  <a:tcPr marL="68580" marR="68580" marT="0" marB="0"/>
                </a:tc>
                <a:tc>
                  <a:txBody>
                    <a:bodyPr/>
                    <a:lstStyle/>
                    <a:p>
                      <a:pPr>
                        <a:lnSpc>
                          <a:spcPct val="115000"/>
                        </a:lnSpc>
                        <a:spcAft>
                          <a:spcPts val="0"/>
                        </a:spcAft>
                      </a:pPr>
                      <a:r>
                        <a:rPr lang="el-GR" sz="1100">
                          <a:latin typeface="Calibri"/>
                          <a:ea typeface="Calibri"/>
                          <a:cs typeface="Times New Roman"/>
                        </a:rPr>
                        <a:t>Περιθώριο </a:t>
                      </a:r>
                      <a:r>
                        <a:rPr lang="en-US" sz="1100">
                          <a:latin typeface="Calibri"/>
                          <a:ea typeface="Calibri"/>
                          <a:cs typeface="Times New Roman"/>
                        </a:rPr>
                        <a:t>EBITDA</a:t>
                      </a:r>
                      <a:endParaRPr lang="el-GR" sz="1100">
                        <a:latin typeface="Calibri"/>
                        <a:ea typeface="Calibri"/>
                        <a:cs typeface="Times New Roman"/>
                      </a:endParaRPr>
                    </a:p>
                  </a:txBody>
                  <a:tcPr marL="68580" marR="68580" marT="0" marB="0"/>
                </a:tc>
                <a:tc>
                  <a:txBody>
                    <a:bodyPr/>
                    <a:lstStyle/>
                    <a:p>
                      <a:pPr>
                        <a:lnSpc>
                          <a:spcPct val="115000"/>
                        </a:lnSpc>
                        <a:spcAft>
                          <a:spcPts val="0"/>
                        </a:spcAft>
                      </a:pPr>
                      <a:r>
                        <a:rPr lang="el-GR" sz="1100">
                          <a:latin typeface="Calibri"/>
                          <a:ea typeface="Calibri"/>
                          <a:cs typeface="Times New Roman"/>
                        </a:rPr>
                        <a:t>37,5%</a:t>
                      </a:r>
                    </a:p>
                  </a:txBody>
                  <a:tcPr marL="68580" marR="68580" marT="0" marB="0"/>
                </a:tc>
              </a:tr>
              <a:tr h="545780">
                <a:tc>
                  <a:txBody>
                    <a:bodyPr/>
                    <a:lstStyle/>
                    <a:p>
                      <a:pPr>
                        <a:lnSpc>
                          <a:spcPct val="115000"/>
                        </a:lnSpc>
                        <a:spcAft>
                          <a:spcPts val="0"/>
                        </a:spcAft>
                      </a:pPr>
                      <a:r>
                        <a:rPr lang="el-GR" sz="1100">
                          <a:latin typeface="Calibri"/>
                          <a:ea typeface="Calibri"/>
                          <a:cs typeface="Times New Roman"/>
                        </a:rPr>
                        <a:t>Καθαρά κέρδη</a:t>
                      </a:r>
                    </a:p>
                  </a:txBody>
                  <a:tcPr marL="68580" marR="68580" marT="0" marB="0"/>
                </a:tc>
                <a:tc>
                  <a:txBody>
                    <a:bodyPr/>
                    <a:lstStyle/>
                    <a:p>
                      <a:pPr>
                        <a:lnSpc>
                          <a:spcPct val="115000"/>
                        </a:lnSpc>
                        <a:spcAft>
                          <a:spcPts val="0"/>
                        </a:spcAft>
                      </a:pPr>
                      <a:r>
                        <a:rPr lang="en-US" sz="1100">
                          <a:latin typeface="Calibri"/>
                          <a:ea typeface="Calibri"/>
                          <a:cs typeface="Times New Roman"/>
                        </a:rPr>
                        <a:t>308.206</a:t>
                      </a:r>
                      <a:endParaRPr lang="el-GR" sz="1100">
                        <a:latin typeface="Calibri"/>
                        <a:ea typeface="Calibri"/>
                        <a:cs typeface="Times New Roman"/>
                      </a:endParaRPr>
                    </a:p>
                  </a:txBody>
                  <a:tcPr marL="68580" marR="68580" marT="0" marB="0"/>
                </a:tc>
                <a:tc>
                  <a:txBody>
                    <a:bodyPr/>
                    <a:lstStyle/>
                    <a:p>
                      <a:pPr>
                        <a:lnSpc>
                          <a:spcPct val="115000"/>
                        </a:lnSpc>
                        <a:spcAft>
                          <a:spcPts val="0"/>
                        </a:spcAft>
                      </a:pPr>
                      <a:r>
                        <a:rPr lang="el-GR" sz="1100">
                          <a:latin typeface="Calibri"/>
                          <a:ea typeface="Calibri"/>
                          <a:cs typeface="Times New Roman"/>
                        </a:rPr>
                        <a:t>Καθαρά κέρδη</a:t>
                      </a:r>
                    </a:p>
                  </a:txBody>
                  <a:tcPr marL="68580" marR="68580" marT="0" marB="0"/>
                </a:tc>
                <a:tc>
                  <a:txBody>
                    <a:bodyPr/>
                    <a:lstStyle/>
                    <a:p>
                      <a:pPr>
                        <a:lnSpc>
                          <a:spcPct val="115000"/>
                        </a:lnSpc>
                        <a:spcAft>
                          <a:spcPts val="0"/>
                        </a:spcAft>
                      </a:pPr>
                      <a:r>
                        <a:rPr lang="el-GR" sz="1100">
                          <a:latin typeface="Calibri"/>
                          <a:ea typeface="Calibri"/>
                          <a:cs typeface="Times New Roman"/>
                        </a:rPr>
                        <a:t>152.700</a:t>
                      </a:r>
                    </a:p>
                  </a:txBody>
                  <a:tcPr marL="68580" marR="68580" marT="0" marB="0"/>
                </a:tc>
              </a:tr>
              <a:tr h="545780">
                <a:tc>
                  <a:txBody>
                    <a:bodyPr/>
                    <a:lstStyle/>
                    <a:p>
                      <a:pPr>
                        <a:lnSpc>
                          <a:spcPct val="115000"/>
                        </a:lnSpc>
                        <a:spcAft>
                          <a:spcPts val="0"/>
                        </a:spcAft>
                      </a:pPr>
                      <a:r>
                        <a:rPr lang="el-GR" sz="1100">
                          <a:latin typeface="Calibri"/>
                          <a:ea typeface="Calibri"/>
                          <a:cs typeface="Times New Roman"/>
                        </a:rPr>
                        <a:t>Περιθώριο καθαρών κερδών</a:t>
                      </a:r>
                    </a:p>
                  </a:txBody>
                  <a:tcPr marL="68580" marR="68580" marT="0" marB="0"/>
                </a:tc>
                <a:tc>
                  <a:txBody>
                    <a:bodyPr/>
                    <a:lstStyle/>
                    <a:p>
                      <a:pPr>
                        <a:lnSpc>
                          <a:spcPct val="115000"/>
                        </a:lnSpc>
                        <a:spcAft>
                          <a:spcPts val="0"/>
                        </a:spcAft>
                      </a:pPr>
                      <a:r>
                        <a:rPr lang="en-US" sz="1100">
                          <a:latin typeface="Calibri"/>
                          <a:ea typeface="Calibri"/>
                          <a:cs typeface="Times New Roman"/>
                        </a:rPr>
                        <a:t>19,4%</a:t>
                      </a:r>
                      <a:endParaRPr lang="el-GR" sz="1100">
                        <a:latin typeface="Calibri"/>
                        <a:ea typeface="Calibri"/>
                        <a:cs typeface="Times New Roman"/>
                      </a:endParaRPr>
                    </a:p>
                  </a:txBody>
                  <a:tcPr marL="68580" marR="68580" marT="0" marB="0"/>
                </a:tc>
                <a:tc>
                  <a:txBody>
                    <a:bodyPr/>
                    <a:lstStyle/>
                    <a:p>
                      <a:pPr>
                        <a:lnSpc>
                          <a:spcPct val="115000"/>
                        </a:lnSpc>
                        <a:spcAft>
                          <a:spcPts val="0"/>
                        </a:spcAft>
                      </a:pPr>
                      <a:r>
                        <a:rPr lang="el-GR" sz="1100">
                          <a:latin typeface="Calibri"/>
                          <a:ea typeface="Calibri"/>
                          <a:cs typeface="Times New Roman"/>
                        </a:rPr>
                        <a:t>Περιθώριο καθαρών κερδών</a:t>
                      </a:r>
                    </a:p>
                  </a:txBody>
                  <a:tcPr marL="68580" marR="68580" marT="0" marB="0"/>
                </a:tc>
                <a:tc>
                  <a:txBody>
                    <a:bodyPr/>
                    <a:lstStyle/>
                    <a:p>
                      <a:pPr>
                        <a:lnSpc>
                          <a:spcPct val="115000"/>
                        </a:lnSpc>
                        <a:spcAft>
                          <a:spcPts val="0"/>
                        </a:spcAft>
                      </a:pPr>
                      <a:r>
                        <a:rPr lang="el-GR" sz="1100" dirty="0">
                          <a:latin typeface="Calibri"/>
                          <a:ea typeface="Calibri"/>
                          <a:cs typeface="Times New Roman"/>
                        </a:rPr>
                        <a:t>12%</a:t>
                      </a:r>
                    </a:p>
                  </a:txBody>
                  <a:tcPr marL="68580" marR="68580" marT="0" marB="0"/>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2000"/>
                            </p:stCondLst>
                            <p:childTnLst>
                              <p:par>
                                <p:cTn id="10" presetID="6" presetClass="emph" presetSubtype="0" fill="hold" nodeType="afterEffect">
                                  <p:stCondLst>
                                    <p:cond delay="0"/>
                                  </p:stCondLst>
                                  <p:childTnLst>
                                    <p:animScale>
                                      <p:cBhvr>
                                        <p:cTn id="11" dur="2000" fill="hold"/>
                                        <p:tgtEl>
                                          <p:spTgt spid="6">
                                            <p:txEl>
                                              <p:pRg st="0" end="0"/>
                                            </p:txEl>
                                          </p:spTgt>
                                        </p:tgtEl>
                                      </p:cBhvr>
                                      <p:by x="150000" y="150000"/>
                                    </p:animScale>
                                  </p:childTnLst>
                                </p:cTn>
                              </p:par>
                            </p:childTnLst>
                          </p:cTn>
                        </p:par>
                        <p:par>
                          <p:cTn id="12" fill="hold">
                            <p:stCondLst>
                              <p:cond delay="4000"/>
                            </p:stCondLst>
                            <p:childTnLst>
                              <p:par>
                                <p:cTn id="13" presetID="8" presetClass="entr" presetSubtype="32"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diamond(out)">
                                      <p:cBhvr>
                                        <p:cTn id="15" dur="2000"/>
                                        <p:tgtEl>
                                          <p:spTgt spid="3">
                                            <p:txEl>
                                              <p:pRg st="0" end="0"/>
                                            </p:txEl>
                                          </p:spTgt>
                                        </p:tgtEl>
                                      </p:cBhvr>
                                    </p:animEffect>
                                  </p:childTnLst>
                                </p:cTn>
                              </p:par>
                            </p:childTnLst>
                          </p:cTn>
                        </p:par>
                        <p:par>
                          <p:cTn id="16" fill="hold">
                            <p:stCondLst>
                              <p:cond delay="6000"/>
                            </p:stCondLst>
                            <p:childTnLst>
                              <p:par>
                                <p:cTn id="17" presetID="5" presetClass="entr" presetSubtype="5"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checkerboard(down)">
                                      <p:cBhvr>
                                        <p:cTn id="19" dur="2000"/>
                                        <p:tgtEl>
                                          <p:spTgt spid="7"/>
                                        </p:tgtEl>
                                      </p:cBhvr>
                                    </p:animEffect>
                                  </p:childTnLst>
                                </p:cTn>
                              </p:par>
                            </p:childTnLst>
                          </p:cTn>
                        </p:par>
                        <p:par>
                          <p:cTn id="20" fill="hold">
                            <p:stCondLst>
                              <p:cond delay="8000"/>
                            </p:stCondLst>
                            <p:childTnLst>
                              <p:par>
                                <p:cTn id="21" presetID="4" presetClass="entr" presetSubtype="32" fill="hold" nodeType="after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box(out)">
                                      <p:cBhvr>
                                        <p:cTn id="23" dur="2000"/>
                                        <p:tgtEl>
                                          <p:spTgt spid="4">
                                            <p:txEl>
                                              <p:pRg st="0" end="0"/>
                                            </p:txEl>
                                          </p:spTgt>
                                        </p:tgtEl>
                                      </p:cBhvr>
                                    </p:animEffect>
                                  </p:childTnLst>
                                </p:cTn>
                              </p:par>
                            </p:childTnLst>
                          </p:cTn>
                        </p:par>
                        <p:par>
                          <p:cTn id="24" fill="hold">
                            <p:stCondLst>
                              <p:cond delay="10000"/>
                            </p:stCondLst>
                            <p:childTnLst>
                              <p:par>
                                <p:cTn id="25" presetID="2" presetClass="entr" presetSubtype="4" fill="hold" nodeType="after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2000" fill="hold"/>
                                        <p:tgtEl>
                                          <p:spTgt spid="8"/>
                                        </p:tgtEl>
                                        <p:attrNameLst>
                                          <p:attrName>ppt_x</p:attrName>
                                        </p:attrNameLst>
                                      </p:cBhvr>
                                      <p:tavLst>
                                        <p:tav tm="0">
                                          <p:val>
                                            <p:strVal val="#ppt_x"/>
                                          </p:val>
                                        </p:tav>
                                        <p:tav tm="100000">
                                          <p:val>
                                            <p:strVal val="#ppt_x"/>
                                          </p:val>
                                        </p:tav>
                                      </p:tavLst>
                                    </p:anim>
                                    <p:anim calcmode="lin" valueType="num">
                                      <p:cBhvr additive="base">
                                        <p:cTn id="28" dur="2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7"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124744"/>
          </a:xfrm>
        </p:spPr>
        <p:txBody>
          <a:bodyPr/>
          <a:lstStyle/>
          <a:p>
            <a:r>
              <a:rPr lang="el-GR" dirty="0" smtClean="0">
                <a:solidFill>
                  <a:schemeClr val="bg1"/>
                </a:solidFill>
              </a:rPr>
              <a:t>4. Σχέδιο Μάρκετινγκ</a:t>
            </a:r>
            <a:endParaRPr lang="el-GR" dirty="0"/>
          </a:p>
        </p:txBody>
      </p:sp>
      <p:sp>
        <p:nvSpPr>
          <p:cNvPr id="3" name="2 - Θέση περιεχομένου"/>
          <p:cNvSpPr>
            <a:spLocks noGrp="1"/>
          </p:cNvSpPr>
          <p:nvPr>
            <p:ph sz="half" idx="1"/>
          </p:nvPr>
        </p:nvSpPr>
        <p:spPr/>
        <p:txBody>
          <a:bodyPr>
            <a:normAutofit fontScale="55000" lnSpcReduction="20000"/>
          </a:bodyPr>
          <a:lstStyle/>
          <a:p>
            <a:r>
              <a:rPr lang="el-GR" dirty="0" smtClean="0">
                <a:solidFill>
                  <a:schemeClr val="bg1"/>
                </a:solidFill>
              </a:rPr>
              <a:t>Στόχος μας είναι να εφαρμόσουμε προοδευτικά το παραπάνω πρόγραμμα που σας αναφέραμε και να γίνουμε γνωστοί στην ελληνική αγορά. Αυτό θα το πετύχουμε υπερνικώντας κωλύματα όπως είναι το ιδιαίτερα δυσμενές περιβάλλον λόγο των πολιτικών, ανταγωνιστικών αλλά και τεχνολογικών αλλαγών. Για να συμβεί αυτό θα πρέπει να κερδίσουμε μια θέση στις προτιμήσεις των καταναλωτών μας μέσω της ποιότητας των προϊόντων μας.</a:t>
            </a:r>
          </a:p>
          <a:p>
            <a:endParaRPr lang="el-GR" dirty="0"/>
          </a:p>
        </p:txBody>
      </p:sp>
      <p:sp>
        <p:nvSpPr>
          <p:cNvPr id="4" name="3 - Θέση περιεχομένου"/>
          <p:cNvSpPr>
            <a:spLocks noGrp="1"/>
          </p:cNvSpPr>
          <p:nvPr>
            <p:ph sz="half" idx="2"/>
          </p:nvPr>
        </p:nvSpPr>
        <p:spPr/>
        <p:txBody>
          <a:bodyPr>
            <a:normAutofit fontScale="55000" lnSpcReduction="20000"/>
          </a:bodyPr>
          <a:lstStyle/>
          <a:p>
            <a:r>
              <a:rPr lang="el-GR" dirty="0" smtClean="0">
                <a:solidFill>
                  <a:schemeClr val="bg1"/>
                </a:solidFill>
              </a:rPr>
              <a:t>Σκοπός μας είναι να πετύχουμε μια σχέση εμπιστοσύνης με τον πελάτη μας ώστε να διαμορφώσουμε ένα οικείο περιβάλλον προς αυτόν που δεν θα θέλει να το αποχωριστεί ποτέ. Αυτό μπορεί να επιτευχθεί με την καθιέρωσή ενός ισχυρού </a:t>
            </a:r>
            <a:r>
              <a:rPr lang="en-US" dirty="0" smtClean="0">
                <a:solidFill>
                  <a:schemeClr val="bg1"/>
                </a:solidFill>
              </a:rPr>
              <a:t>Brand name </a:t>
            </a:r>
            <a:r>
              <a:rPr lang="el-GR" dirty="0" smtClean="0">
                <a:solidFill>
                  <a:schemeClr val="bg1"/>
                </a:solidFill>
              </a:rPr>
              <a:t>που θα κάνει γνωστή την επιχείρηση μας και θα την βάζει από τις πρώτες στις επιλογές των </a:t>
            </a:r>
            <a:r>
              <a:rPr lang="el-GR" dirty="0" smtClean="0">
                <a:solidFill>
                  <a:schemeClr val="bg1"/>
                </a:solidFill>
              </a:rPr>
              <a:t>πελατών</a:t>
            </a:r>
            <a:r>
              <a:rPr lang="el-GR" dirty="0" smtClean="0">
                <a:solidFill>
                  <a:schemeClr val="bg1"/>
                </a:solidFill>
              </a:rPr>
              <a:t>. Μια και μόνον «κακή» εμπειρία του πελάτη με τη ηλεκτρονική επιχείρηση αρκεί να τερματίσει αυτή την πελατειακή σχέση για πάντα. Γι αυτό το λόγο είμαστε σε θέση να εγγυηθούμε για την πιστωτική πολιτική μας και να καταστήσουμε ήρεμο και ικανοποιημένο τον καταναλωτή για άψογη εκτέλεση της παραγγελίας του. . Τέλος εγγυούμαστε για την προέλευση και τα τεχνικά χαρακτηριστικά για όλα προϊόντα μας ώστε να κάνουμε γνωστό ότι δεν πρόκειται για απομιμήσεις αλλά για ποιοτικά και μοναδικά κινητά τηλέφωνα.</a:t>
            </a:r>
          </a:p>
          <a:p>
            <a:endParaRPr lang="el-GR" dirty="0"/>
          </a:p>
        </p:txBody>
      </p:sp>
      <p:sp>
        <p:nvSpPr>
          <p:cNvPr id="5" name="4 - TextBox"/>
          <p:cNvSpPr txBox="1"/>
          <p:nvPr/>
        </p:nvSpPr>
        <p:spPr>
          <a:xfrm>
            <a:off x="755576" y="1196752"/>
            <a:ext cx="3024336" cy="369332"/>
          </a:xfrm>
          <a:prstGeom prst="rect">
            <a:avLst/>
          </a:prstGeom>
          <a:noFill/>
        </p:spPr>
        <p:txBody>
          <a:bodyPr wrap="square" rtlCol="0">
            <a:spAutoFit/>
          </a:bodyPr>
          <a:lstStyle/>
          <a:p>
            <a:r>
              <a:rPr lang="el-GR" dirty="0" smtClean="0">
                <a:solidFill>
                  <a:schemeClr val="bg1"/>
                </a:solidFill>
              </a:rPr>
              <a:t>Η θέση μου στην αγορά</a:t>
            </a:r>
            <a:endParaRPr lang="el-GR"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2000"/>
                            </p:stCondLst>
                            <p:childTnLst>
                              <p:par>
                                <p:cTn id="10" presetID="6" presetClass="emph" presetSubtype="0" fill="hold" nodeType="afterEffect">
                                  <p:stCondLst>
                                    <p:cond delay="0"/>
                                  </p:stCondLst>
                                  <p:childTnLst>
                                    <p:animScale>
                                      <p:cBhvr>
                                        <p:cTn id="11" dur="2000" fill="hold"/>
                                        <p:tgtEl>
                                          <p:spTgt spid="5">
                                            <p:txEl>
                                              <p:pRg st="0" end="0"/>
                                            </p:txEl>
                                          </p:spTgt>
                                        </p:tgtEl>
                                      </p:cBhvr>
                                      <p:by x="120000" y="120000"/>
                                    </p:animScale>
                                  </p:childTnLst>
                                </p:cTn>
                              </p:par>
                            </p:childTnLst>
                          </p:cTn>
                        </p:par>
                        <p:par>
                          <p:cTn id="12" fill="hold">
                            <p:stCondLst>
                              <p:cond delay="4000"/>
                            </p:stCondLst>
                            <p:childTnLst>
                              <p:par>
                                <p:cTn id="13" presetID="2" presetClass="entr" presetSubtype="8"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2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6" dur="2000" fill="hold"/>
                                        <p:tgtEl>
                                          <p:spTgt spid="3">
                                            <p:txEl>
                                              <p:pRg st="0" end="0"/>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20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20" dur="20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B050"/>
            </a:gs>
            <a:gs pos="30000">
              <a:srgbClr val="66008F"/>
            </a:gs>
            <a:gs pos="64999">
              <a:srgbClr val="BA0066"/>
            </a:gs>
            <a:gs pos="89999">
              <a:srgbClr val="FF0000"/>
            </a:gs>
            <a:gs pos="100000">
              <a:srgbClr val="FF8200"/>
            </a:gs>
          </a:gsLst>
          <a:lin ang="10800000" scaled="1"/>
          <a:tileRect/>
        </a:gradFill>
        <a:effectLst/>
      </p:bgPr>
    </p:bg>
    <p:spTree>
      <p:nvGrpSpPr>
        <p:cNvPr id="1" name=""/>
        <p:cNvGrpSpPr/>
        <p:nvPr/>
      </p:nvGrpSpPr>
      <p:grpSpPr>
        <a:xfrm>
          <a:off x="0" y="0"/>
          <a:ext cx="0" cy="0"/>
          <a:chOff x="0" y="0"/>
          <a:chExt cx="0" cy="0"/>
        </a:xfrm>
      </p:grpSpPr>
      <p:graphicFrame>
        <p:nvGraphicFramePr>
          <p:cNvPr id="7" name="6 - Θέση περιεχομένου"/>
          <p:cNvGraphicFramePr>
            <a:graphicFrameLocks noGrp="1"/>
          </p:cNvGraphicFramePr>
          <p:nvPr>
            <p:ph idx="1"/>
          </p:nvPr>
        </p:nvGraphicFramePr>
        <p:xfrm>
          <a:off x="457200" y="1882775"/>
          <a:ext cx="8229600" cy="445008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l-GR" dirty="0" smtClean="0"/>
                        <a:t>Προϊόν</a:t>
                      </a:r>
                      <a:r>
                        <a:rPr lang="el-GR" baseline="0" dirty="0" smtClean="0"/>
                        <a:t> </a:t>
                      </a:r>
                      <a:endParaRPr lang="el-GR" dirty="0"/>
                    </a:p>
                  </a:txBody>
                  <a:tcPr/>
                </a:tc>
                <a:tc>
                  <a:txBody>
                    <a:bodyPr/>
                    <a:lstStyle/>
                    <a:p>
                      <a:r>
                        <a:rPr lang="el-GR" dirty="0" smtClean="0"/>
                        <a:t>Συνολικές πωλήσεις</a:t>
                      </a:r>
                      <a:endParaRPr lang="el-GR" dirty="0"/>
                    </a:p>
                  </a:txBody>
                  <a:tcPr/>
                </a:tc>
              </a:tr>
              <a:tr h="370840">
                <a:tc>
                  <a:txBody>
                    <a:bodyPr/>
                    <a:lstStyle/>
                    <a:p>
                      <a:r>
                        <a:rPr kumimoji="0" lang="el-GR" sz="1800" kern="1200" dirty="0" smtClean="0">
                          <a:solidFill>
                            <a:schemeClr val="dk1"/>
                          </a:solidFill>
                          <a:latin typeface="+mn-lt"/>
                          <a:ea typeface="+mn-ea"/>
                          <a:cs typeface="+mn-cs"/>
                        </a:rPr>
                        <a:t>HTC </a:t>
                      </a:r>
                      <a:r>
                        <a:rPr kumimoji="0" lang="el-GR" sz="1800" kern="1200" dirty="0" err="1" smtClean="0">
                          <a:solidFill>
                            <a:schemeClr val="dk1"/>
                          </a:solidFill>
                          <a:latin typeface="+mn-lt"/>
                          <a:ea typeface="+mn-ea"/>
                          <a:cs typeface="+mn-cs"/>
                        </a:rPr>
                        <a:t>Desire</a:t>
                      </a:r>
                      <a:r>
                        <a:rPr kumimoji="0" lang="el-GR" sz="1800" kern="1200" dirty="0" smtClean="0">
                          <a:solidFill>
                            <a:schemeClr val="dk1"/>
                          </a:solidFill>
                          <a:latin typeface="+mn-lt"/>
                          <a:ea typeface="+mn-ea"/>
                          <a:cs typeface="+mn-cs"/>
                        </a:rPr>
                        <a:t> 610</a:t>
                      </a:r>
                      <a:endParaRPr lang="el-GR" dirty="0"/>
                    </a:p>
                  </a:txBody>
                  <a:tcPr/>
                </a:tc>
                <a:tc>
                  <a:txBody>
                    <a:bodyPr/>
                    <a:lstStyle/>
                    <a:p>
                      <a:r>
                        <a:rPr lang="el-GR" dirty="0" smtClean="0"/>
                        <a:t>11.530</a:t>
                      </a:r>
                      <a:endParaRPr lang="el-GR" dirty="0"/>
                    </a:p>
                  </a:txBody>
                  <a:tcPr/>
                </a:tc>
              </a:tr>
              <a:tr h="370840">
                <a:tc>
                  <a:txBody>
                    <a:bodyPr/>
                    <a:lstStyle/>
                    <a:p>
                      <a:r>
                        <a:rPr kumimoji="0" lang="el-GR" sz="1800" kern="1200" dirty="0" smtClean="0">
                          <a:solidFill>
                            <a:schemeClr val="dk1"/>
                          </a:solidFill>
                          <a:latin typeface="+mn-lt"/>
                          <a:ea typeface="+mn-ea"/>
                          <a:cs typeface="+mn-cs"/>
                        </a:rPr>
                        <a:t>HTC </a:t>
                      </a:r>
                      <a:r>
                        <a:rPr kumimoji="0" lang="el-GR" sz="1800" kern="1200" dirty="0" err="1" smtClean="0">
                          <a:solidFill>
                            <a:schemeClr val="dk1"/>
                          </a:solidFill>
                          <a:latin typeface="+mn-lt"/>
                          <a:ea typeface="+mn-ea"/>
                          <a:cs typeface="+mn-cs"/>
                        </a:rPr>
                        <a:t>One</a:t>
                      </a:r>
                      <a:r>
                        <a:rPr kumimoji="0" lang="el-GR" sz="1800" kern="1200" dirty="0" smtClean="0">
                          <a:solidFill>
                            <a:schemeClr val="dk1"/>
                          </a:solidFill>
                          <a:latin typeface="+mn-lt"/>
                          <a:ea typeface="+mn-ea"/>
                          <a:cs typeface="+mn-cs"/>
                        </a:rPr>
                        <a:t> (32GB)</a:t>
                      </a:r>
                      <a:endParaRPr lang="el-GR" dirty="0"/>
                    </a:p>
                  </a:txBody>
                  <a:tcPr/>
                </a:tc>
                <a:tc>
                  <a:txBody>
                    <a:bodyPr/>
                    <a:lstStyle/>
                    <a:p>
                      <a:r>
                        <a:rPr lang="el-GR" dirty="0" smtClean="0"/>
                        <a:t>15.770</a:t>
                      </a:r>
                      <a:endParaRPr lang="el-GR" dirty="0"/>
                    </a:p>
                  </a:txBody>
                  <a:tcPr/>
                </a:tc>
              </a:tr>
              <a:tr h="370840">
                <a:tc>
                  <a:txBody>
                    <a:bodyPr/>
                    <a:lstStyle/>
                    <a:p>
                      <a:r>
                        <a:rPr kumimoji="0" lang="el-GR" sz="1800" kern="1200" dirty="0" err="1" smtClean="0">
                          <a:solidFill>
                            <a:schemeClr val="dk1"/>
                          </a:solidFill>
                          <a:latin typeface="+mn-lt"/>
                          <a:ea typeface="+mn-ea"/>
                          <a:cs typeface="+mn-cs"/>
                        </a:rPr>
                        <a:t>Sony</a:t>
                      </a:r>
                      <a:r>
                        <a:rPr kumimoji="0" lang="el-GR" sz="1800" kern="1200" dirty="0" smtClean="0">
                          <a:solidFill>
                            <a:schemeClr val="dk1"/>
                          </a:solidFill>
                          <a:latin typeface="+mn-lt"/>
                          <a:ea typeface="+mn-ea"/>
                          <a:cs typeface="+mn-cs"/>
                        </a:rPr>
                        <a:t> </a:t>
                      </a:r>
                      <a:r>
                        <a:rPr kumimoji="0" lang="el-GR" sz="1800" kern="1200" dirty="0" err="1" smtClean="0">
                          <a:solidFill>
                            <a:schemeClr val="dk1"/>
                          </a:solidFill>
                          <a:latin typeface="+mn-lt"/>
                          <a:ea typeface="+mn-ea"/>
                          <a:cs typeface="+mn-cs"/>
                        </a:rPr>
                        <a:t>Xperia</a:t>
                      </a:r>
                      <a:r>
                        <a:rPr kumimoji="0" lang="el-GR" sz="1800" kern="1200" dirty="0" smtClean="0">
                          <a:solidFill>
                            <a:schemeClr val="dk1"/>
                          </a:solidFill>
                          <a:latin typeface="+mn-lt"/>
                          <a:ea typeface="+mn-ea"/>
                          <a:cs typeface="+mn-cs"/>
                        </a:rPr>
                        <a:t> T3</a:t>
                      </a:r>
                      <a:endParaRPr lang="el-GR" dirty="0"/>
                    </a:p>
                  </a:txBody>
                  <a:tcPr/>
                </a:tc>
                <a:tc>
                  <a:txBody>
                    <a:bodyPr/>
                    <a:lstStyle/>
                    <a:p>
                      <a:r>
                        <a:rPr lang="el-GR" dirty="0" smtClean="0"/>
                        <a:t>11.760</a:t>
                      </a:r>
                      <a:endParaRPr lang="el-GR" dirty="0"/>
                    </a:p>
                  </a:txBody>
                  <a:tcPr/>
                </a:tc>
              </a:tr>
              <a:tr h="370840">
                <a:tc>
                  <a:txBody>
                    <a:bodyPr/>
                    <a:lstStyle/>
                    <a:p>
                      <a:r>
                        <a:rPr kumimoji="0" lang="en-US" sz="1800" kern="1200" dirty="0" smtClean="0">
                          <a:solidFill>
                            <a:schemeClr val="dk1"/>
                          </a:solidFill>
                          <a:latin typeface="+mn-lt"/>
                          <a:ea typeface="+mn-ea"/>
                          <a:cs typeface="+mn-cs"/>
                        </a:rPr>
                        <a:t>Sony </a:t>
                      </a:r>
                      <a:r>
                        <a:rPr kumimoji="0" lang="en-US" sz="1800" kern="1200" dirty="0" err="1" smtClean="0">
                          <a:solidFill>
                            <a:schemeClr val="dk1"/>
                          </a:solidFill>
                          <a:latin typeface="+mn-lt"/>
                          <a:ea typeface="+mn-ea"/>
                          <a:cs typeface="+mn-cs"/>
                        </a:rPr>
                        <a:t>Xperia</a:t>
                      </a:r>
                      <a:r>
                        <a:rPr kumimoji="0" lang="en-US" sz="1800" kern="1200" dirty="0" smtClean="0">
                          <a:solidFill>
                            <a:schemeClr val="dk1"/>
                          </a:solidFill>
                          <a:latin typeface="+mn-lt"/>
                          <a:ea typeface="+mn-ea"/>
                          <a:cs typeface="+mn-cs"/>
                        </a:rPr>
                        <a:t> Z3 </a:t>
                      </a:r>
                      <a:endParaRPr lang="el-GR" dirty="0"/>
                    </a:p>
                  </a:txBody>
                  <a:tcPr/>
                </a:tc>
                <a:tc>
                  <a:txBody>
                    <a:bodyPr/>
                    <a:lstStyle/>
                    <a:p>
                      <a:r>
                        <a:rPr lang="el-GR" dirty="0" smtClean="0"/>
                        <a:t>14.530</a:t>
                      </a:r>
                      <a:endParaRPr lang="el-GR" dirty="0"/>
                    </a:p>
                  </a:txBody>
                  <a:tcPr/>
                </a:tc>
              </a:tr>
              <a:tr h="370840">
                <a:tc>
                  <a:txBody>
                    <a:bodyPr/>
                    <a:lstStyle/>
                    <a:p>
                      <a:r>
                        <a:rPr kumimoji="0" lang="el-GR" sz="1800" kern="1200" dirty="0" err="1" smtClean="0">
                          <a:solidFill>
                            <a:schemeClr val="dk1"/>
                          </a:solidFill>
                          <a:latin typeface="+mn-lt"/>
                          <a:ea typeface="+mn-ea"/>
                          <a:cs typeface="+mn-cs"/>
                        </a:rPr>
                        <a:t>Apple</a:t>
                      </a:r>
                      <a:r>
                        <a:rPr kumimoji="0" lang="el-GR" sz="1800" kern="1200" dirty="0" smtClean="0">
                          <a:solidFill>
                            <a:schemeClr val="dk1"/>
                          </a:solidFill>
                          <a:latin typeface="+mn-lt"/>
                          <a:ea typeface="+mn-ea"/>
                          <a:cs typeface="+mn-cs"/>
                        </a:rPr>
                        <a:t> </a:t>
                      </a:r>
                      <a:r>
                        <a:rPr kumimoji="0" lang="el-GR" sz="1800" kern="1200" dirty="0" err="1" smtClean="0">
                          <a:solidFill>
                            <a:schemeClr val="dk1"/>
                          </a:solidFill>
                          <a:latin typeface="+mn-lt"/>
                          <a:ea typeface="+mn-ea"/>
                          <a:cs typeface="+mn-cs"/>
                        </a:rPr>
                        <a:t>iPhone</a:t>
                      </a:r>
                      <a:r>
                        <a:rPr kumimoji="0" lang="el-GR" sz="1800" kern="1200" dirty="0" smtClean="0">
                          <a:solidFill>
                            <a:schemeClr val="dk1"/>
                          </a:solidFill>
                          <a:latin typeface="+mn-lt"/>
                          <a:ea typeface="+mn-ea"/>
                          <a:cs typeface="+mn-cs"/>
                        </a:rPr>
                        <a:t> 4S (8GB)</a:t>
                      </a:r>
                      <a:endParaRPr lang="el-GR" dirty="0"/>
                    </a:p>
                  </a:txBody>
                  <a:tcPr/>
                </a:tc>
                <a:tc>
                  <a:txBody>
                    <a:bodyPr/>
                    <a:lstStyle/>
                    <a:p>
                      <a:r>
                        <a:rPr lang="el-GR" dirty="0" smtClean="0"/>
                        <a:t>15.980</a:t>
                      </a:r>
                      <a:endParaRPr lang="el-GR" dirty="0"/>
                    </a:p>
                  </a:txBody>
                  <a:tcPr/>
                </a:tc>
              </a:tr>
              <a:tr h="370840">
                <a:tc>
                  <a:txBody>
                    <a:bodyPr/>
                    <a:lstStyle/>
                    <a:p>
                      <a:r>
                        <a:rPr kumimoji="0" lang="el-GR" sz="1800" kern="1200" dirty="0" err="1" smtClean="0">
                          <a:solidFill>
                            <a:schemeClr val="dk1"/>
                          </a:solidFill>
                          <a:latin typeface="+mn-lt"/>
                          <a:ea typeface="+mn-ea"/>
                          <a:cs typeface="+mn-cs"/>
                        </a:rPr>
                        <a:t>Apple</a:t>
                      </a:r>
                      <a:r>
                        <a:rPr kumimoji="0" lang="el-GR" sz="1800" kern="1200" dirty="0" smtClean="0">
                          <a:solidFill>
                            <a:schemeClr val="dk1"/>
                          </a:solidFill>
                          <a:latin typeface="+mn-lt"/>
                          <a:ea typeface="+mn-ea"/>
                          <a:cs typeface="+mn-cs"/>
                        </a:rPr>
                        <a:t> </a:t>
                      </a:r>
                      <a:r>
                        <a:rPr kumimoji="0" lang="el-GR" sz="1800" kern="1200" dirty="0" err="1" smtClean="0">
                          <a:solidFill>
                            <a:schemeClr val="dk1"/>
                          </a:solidFill>
                          <a:latin typeface="+mn-lt"/>
                          <a:ea typeface="+mn-ea"/>
                          <a:cs typeface="+mn-cs"/>
                        </a:rPr>
                        <a:t>iPhone</a:t>
                      </a:r>
                      <a:r>
                        <a:rPr kumimoji="0" lang="el-GR" sz="1800" kern="1200" dirty="0" smtClean="0">
                          <a:solidFill>
                            <a:schemeClr val="dk1"/>
                          </a:solidFill>
                          <a:latin typeface="+mn-lt"/>
                          <a:ea typeface="+mn-ea"/>
                          <a:cs typeface="+mn-cs"/>
                        </a:rPr>
                        <a:t> 6 (16GB)</a:t>
                      </a:r>
                      <a:endParaRPr lang="el-GR" dirty="0"/>
                    </a:p>
                  </a:txBody>
                  <a:tcPr/>
                </a:tc>
                <a:tc>
                  <a:txBody>
                    <a:bodyPr/>
                    <a:lstStyle/>
                    <a:p>
                      <a:r>
                        <a:rPr lang="el-GR" dirty="0" smtClean="0"/>
                        <a:t>32.880</a:t>
                      </a:r>
                      <a:endParaRPr lang="el-GR" dirty="0"/>
                    </a:p>
                  </a:txBody>
                  <a:tcPr/>
                </a:tc>
              </a:tr>
              <a:tr h="370840">
                <a:tc>
                  <a:txBody>
                    <a:bodyPr/>
                    <a:lstStyle/>
                    <a:p>
                      <a:r>
                        <a:rPr kumimoji="0" lang="en-US" sz="1800" kern="1200" dirty="0" smtClean="0">
                          <a:solidFill>
                            <a:schemeClr val="dk1"/>
                          </a:solidFill>
                          <a:latin typeface="+mn-lt"/>
                          <a:ea typeface="+mn-ea"/>
                          <a:cs typeface="+mn-cs"/>
                        </a:rPr>
                        <a:t>LG G3 s ''mini'' (8GB)</a:t>
                      </a:r>
                      <a:endParaRPr lang="el-GR" dirty="0"/>
                    </a:p>
                  </a:txBody>
                  <a:tcPr/>
                </a:tc>
                <a:tc>
                  <a:txBody>
                    <a:bodyPr/>
                    <a:lstStyle/>
                    <a:p>
                      <a:r>
                        <a:rPr lang="el-GR" dirty="0" smtClean="0"/>
                        <a:t>9.890</a:t>
                      </a:r>
                      <a:endParaRPr lang="el-GR" dirty="0"/>
                    </a:p>
                  </a:txBody>
                  <a:tcPr/>
                </a:tc>
              </a:tr>
              <a:tr h="370840">
                <a:tc>
                  <a:txBody>
                    <a:bodyPr/>
                    <a:lstStyle/>
                    <a:p>
                      <a:r>
                        <a:rPr kumimoji="0" lang="en-US" sz="1800" kern="1200" dirty="0" smtClean="0">
                          <a:solidFill>
                            <a:schemeClr val="dk1"/>
                          </a:solidFill>
                          <a:latin typeface="+mn-lt"/>
                          <a:ea typeface="+mn-ea"/>
                          <a:cs typeface="+mn-cs"/>
                        </a:rPr>
                        <a:t>LG Google Nexus 5 D821 (16GB)</a:t>
                      </a:r>
                      <a:endParaRPr lang="el-GR" dirty="0"/>
                    </a:p>
                  </a:txBody>
                  <a:tcPr/>
                </a:tc>
                <a:tc>
                  <a:txBody>
                    <a:bodyPr/>
                    <a:lstStyle/>
                    <a:p>
                      <a:r>
                        <a:rPr lang="el-GR" dirty="0" smtClean="0"/>
                        <a:t>17.000</a:t>
                      </a:r>
                      <a:endParaRPr lang="el-GR" dirty="0"/>
                    </a:p>
                  </a:txBody>
                  <a:tcPr/>
                </a:tc>
              </a:tr>
              <a:tr h="370840">
                <a:tc>
                  <a:txBody>
                    <a:bodyPr/>
                    <a:lstStyle/>
                    <a:p>
                      <a:r>
                        <a:rPr kumimoji="0" lang="el-GR" sz="1800" kern="1200" dirty="0" err="1" smtClean="0">
                          <a:solidFill>
                            <a:schemeClr val="dk1"/>
                          </a:solidFill>
                          <a:latin typeface="+mn-lt"/>
                          <a:ea typeface="+mn-ea"/>
                          <a:cs typeface="+mn-cs"/>
                        </a:rPr>
                        <a:t>Samsung</a:t>
                      </a:r>
                      <a:r>
                        <a:rPr kumimoji="0" lang="el-GR" sz="1800" kern="1200" dirty="0" smtClean="0">
                          <a:solidFill>
                            <a:schemeClr val="dk1"/>
                          </a:solidFill>
                          <a:latin typeface="+mn-lt"/>
                          <a:ea typeface="+mn-ea"/>
                          <a:cs typeface="+mn-cs"/>
                        </a:rPr>
                        <a:t> </a:t>
                      </a:r>
                      <a:r>
                        <a:rPr kumimoji="0" lang="el-GR" sz="1800" kern="1200" dirty="0" err="1" smtClean="0">
                          <a:solidFill>
                            <a:schemeClr val="dk1"/>
                          </a:solidFill>
                          <a:latin typeface="+mn-lt"/>
                          <a:ea typeface="+mn-ea"/>
                          <a:cs typeface="+mn-cs"/>
                        </a:rPr>
                        <a:t>Galaxy</a:t>
                      </a:r>
                      <a:r>
                        <a:rPr kumimoji="0" lang="el-GR" sz="1800" kern="1200" dirty="0" smtClean="0">
                          <a:solidFill>
                            <a:schemeClr val="dk1"/>
                          </a:solidFill>
                          <a:latin typeface="+mn-lt"/>
                          <a:ea typeface="+mn-ea"/>
                          <a:cs typeface="+mn-cs"/>
                        </a:rPr>
                        <a:t> S4 </a:t>
                      </a:r>
                      <a:r>
                        <a:rPr kumimoji="0" lang="el-GR" sz="1800" kern="1200" dirty="0" err="1" smtClean="0">
                          <a:solidFill>
                            <a:schemeClr val="dk1"/>
                          </a:solidFill>
                          <a:latin typeface="+mn-lt"/>
                          <a:ea typeface="+mn-ea"/>
                          <a:cs typeface="+mn-cs"/>
                        </a:rPr>
                        <a:t>mini</a:t>
                      </a:r>
                      <a:endParaRPr lang="el-GR" dirty="0"/>
                    </a:p>
                  </a:txBody>
                  <a:tcPr/>
                </a:tc>
                <a:tc>
                  <a:txBody>
                    <a:bodyPr/>
                    <a:lstStyle/>
                    <a:p>
                      <a:r>
                        <a:rPr lang="el-GR" dirty="0" smtClean="0"/>
                        <a:t>9.005</a:t>
                      </a:r>
                      <a:endParaRPr lang="el-GR" dirty="0"/>
                    </a:p>
                  </a:txBody>
                  <a:tcPr/>
                </a:tc>
              </a:tr>
              <a:tr h="370840">
                <a:tc>
                  <a:txBody>
                    <a:bodyPr/>
                    <a:lstStyle/>
                    <a:p>
                      <a:r>
                        <a:rPr kumimoji="0" lang="el-GR" sz="1800" kern="1200" dirty="0" err="1" smtClean="0">
                          <a:solidFill>
                            <a:schemeClr val="dk1"/>
                          </a:solidFill>
                          <a:latin typeface="+mn-lt"/>
                          <a:ea typeface="+mn-ea"/>
                          <a:cs typeface="+mn-cs"/>
                        </a:rPr>
                        <a:t>Samsung</a:t>
                      </a:r>
                      <a:r>
                        <a:rPr kumimoji="0" lang="el-GR" sz="1800" kern="1200" dirty="0" smtClean="0">
                          <a:solidFill>
                            <a:schemeClr val="dk1"/>
                          </a:solidFill>
                          <a:latin typeface="+mn-lt"/>
                          <a:ea typeface="+mn-ea"/>
                          <a:cs typeface="+mn-cs"/>
                        </a:rPr>
                        <a:t> </a:t>
                      </a:r>
                      <a:r>
                        <a:rPr kumimoji="0" lang="el-GR" sz="1800" kern="1200" dirty="0" err="1" smtClean="0">
                          <a:solidFill>
                            <a:schemeClr val="dk1"/>
                          </a:solidFill>
                          <a:latin typeface="+mn-lt"/>
                          <a:ea typeface="+mn-ea"/>
                          <a:cs typeface="+mn-cs"/>
                        </a:rPr>
                        <a:t>Galaxy</a:t>
                      </a:r>
                      <a:r>
                        <a:rPr kumimoji="0" lang="el-GR" sz="1800" kern="1200" dirty="0" smtClean="0">
                          <a:solidFill>
                            <a:schemeClr val="dk1"/>
                          </a:solidFill>
                          <a:latin typeface="+mn-lt"/>
                          <a:ea typeface="+mn-ea"/>
                          <a:cs typeface="+mn-cs"/>
                        </a:rPr>
                        <a:t> </a:t>
                      </a:r>
                      <a:r>
                        <a:rPr kumimoji="0" lang="el-GR" sz="1800" kern="1200" dirty="0" err="1" smtClean="0">
                          <a:solidFill>
                            <a:schemeClr val="dk1"/>
                          </a:solidFill>
                          <a:latin typeface="+mn-lt"/>
                          <a:ea typeface="+mn-ea"/>
                          <a:cs typeface="+mn-cs"/>
                        </a:rPr>
                        <a:t>Note</a:t>
                      </a:r>
                      <a:r>
                        <a:rPr kumimoji="0" lang="el-GR" sz="1800" kern="1200" dirty="0" smtClean="0">
                          <a:solidFill>
                            <a:schemeClr val="dk1"/>
                          </a:solidFill>
                          <a:latin typeface="+mn-lt"/>
                          <a:ea typeface="+mn-ea"/>
                          <a:cs typeface="+mn-cs"/>
                        </a:rPr>
                        <a:t> 4</a:t>
                      </a:r>
                      <a:endParaRPr lang="el-GR" dirty="0"/>
                    </a:p>
                  </a:txBody>
                  <a:tcPr/>
                </a:tc>
                <a:tc>
                  <a:txBody>
                    <a:bodyPr/>
                    <a:lstStyle/>
                    <a:p>
                      <a:r>
                        <a:rPr lang="el-GR" dirty="0" smtClean="0"/>
                        <a:t>23.160</a:t>
                      </a:r>
                      <a:endParaRPr lang="el-GR" dirty="0"/>
                    </a:p>
                  </a:txBody>
                  <a:tcPr/>
                </a:tc>
              </a:tr>
              <a:tr h="370840">
                <a:tc>
                  <a:txBody>
                    <a:bodyPr/>
                    <a:lstStyle/>
                    <a:p>
                      <a:r>
                        <a:rPr lang="el-GR" dirty="0" smtClean="0"/>
                        <a:t>Σύνολο</a:t>
                      </a:r>
                      <a:endParaRPr lang="el-GR" dirty="0"/>
                    </a:p>
                  </a:txBody>
                  <a:tcPr/>
                </a:tc>
                <a:tc>
                  <a:txBody>
                    <a:bodyPr/>
                    <a:lstStyle/>
                    <a:p>
                      <a:r>
                        <a:rPr lang="el-GR" dirty="0" smtClean="0"/>
                        <a:t>160.925</a:t>
                      </a:r>
                      <a:endParaRPr lang="el-GR" dirty="0"/>
                    </a:p>
                  </a:txBody>
                  <a:tcPr/>
                </a:tc>
              </a:tr>
            </a:tbl>
          </a:graphicData>
        </a:graphic>
      </p:graphicFrame>
      <p:sp>
        <p:nvSpPr>
          <p:cNvPr id="2" name="1 - Τίτλος"/>
          <p:cNvSpPr>
            <a:spLocks noGrp="1"/>
          </p:cNvSpPr>
          <p:nvPr>
            <p:ph type="title"/>
          </p:nvPr>
        </p:nvSpPr>
        <p:spPr/>
        <p:txBody>
          <a:bodyPr/>
          <a:lstStyle/>
          <a:p>
            <a:r>
              <a:rPr lang="el-GR" dirty="0" smtClean="0">
                <a:solidFill>
                  <a:schemeClr val="bg1"/>
                </a:solidFill>
              </a:rPr>
              <a:t>4. Σχέδιο Μάρκετινγκ</a:t>
            </a:r>
            <a:endParaRPr lang="el-GR" dirty="0"/>
          </a:p>
        </p:txBody>
      </p:sp>
      <p:sp>
        <p:nvSpPr>
          <p:cNvPr id="5" name="4 - TextBox"/>
          <p:cNvSpPr txBox="1"/>
          <p:nvPr/>
        </p:nvSpPr>
        <p:spPr>
          <a:xfrm>
            <a:off x="611560" y="1340768"/>
            <a:ext cx="3168352" cy="369332"/>
          </a:xfrm>
          <a:prstGeom prst="rect">
            <a:avLst/>
          </a:prstGeom>
          <a:noFill/>
        </p:spPr>
        <p:txBody>
          <a:bodyPr wrap="square" rtlCol="0">
            <a:spAutoFit/>
          </a:bodyPr>
          <a:lstStyle/>
          <a:p>
            <a:r>
              <a:rPr lang="el-GR" dirty="0" smtClean="0">
                <a:solidFill>
                  <a:schemeClr val="bg1"/>
                </a:solidFill>
              </a:rPr>
              <a:t>Πρόβλεψη πωλήσεων</a:t>
            </a:r>
            <a:endParaRPr lang="el-GR"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2000"/>
                            </p:stCondLst>
                            <p:childTnLst>
                              <p:par>
                                <p:cTn id="10" presetID="6" presetClass="emph" presetSubtype="0" fill="hold" grpId="0" nodeType="afterEffect">
                                  <p:stCondLst>
                                    <p:cond delay="0"/>
                                  </p:stCondLst>
                                  <p:childTnLst>
                                    <p:animScale>
                                      <p:cBhvr>
                                        <p:cTn id="11" dur="2000" fill="hold"/>
                                        <p:tgtEl>
                                          <p:spTgt spid="5"/>
                                        </p:tgtEl>
                                      </p:cBhvr>
                                      <p:by x="150000" y="150000"/>
                                    </p:animScale>
                                  </p:childTnLst>
                                </p:cTn>
                              </p:par>
                            </p:childTnLst>
                          </p:cTn>
                        </p:par>
                        <p:par>
                          <p:cTn id="12" fill="hold">
                            <p:stCondLst>
                              <p:cond delay="4000"/>
                            </p:stCondLst>
                            <p:childTnLst>
                              <p:par>
                                <p:cTn id="13" presetID="5" presetClass="entr" presetSubtype="10"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checkerboard(across)">
                                      <p:cBhvr>
                                        <p:cTn id="15"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124744"/>
          </a:xfrm>
        </p:spPr>
        <p:txBody>
          <a:bodyPr/>
          <a:lstStyle/>
          <a:p>
            <a:r>
              <a:rPr lang="el-GR" dirty="0" smtClean="0"/>
              <a:t>5. Σχέδιο υποδομής</a:t>
            </a:r>
            <a:endParaRPr lang="el-GR" dirty="0"/>
          </a:p>
        </p:txBody>
      </p:sp>
      <p:sp>
        <p:nvSpPr>
          <p:cNvPr id="4" name="3 - Θέση περιεχομένου"/>
          <p:cNvSpPr>
            <a:spLocks noGrp="1"/>
          </p:cNvSpPr>
          <p:nvPr>
            <p:ph sz="half" idx="1"/>
          </p:nvPr>
        </p:nvSpPr>
        <p:spPr/>
        <p:txBody>
          <a:bodyPr>
            <a:normAutofit fontScale="55000" lnSpcReduction="20000"/>
          </a:bodyPr>
          <a:lstStyle/>
          <a:p>
            <a:r>
              <a:rPr lang="el-GR" dirty="0" smtClean="0"/>
              <a:t>Τα προϊόντα μας είναι αποτέλεσμα παραγωγής των επιχειρήσεων από τις οποίες τα εμπορευόμαστε. Διαθέτουν τα τεχνικά χαρακτηριστικά και τις δυνατότητες από τις εταιρείες από τις οποίες κατασκευάζονται. Εμείς απλά τα προσφέρουμε στους καταναλωτές μας λειτουργούμε δηλαδή σαν δίαυλος επικοινωνίας μεταξύ των επιχειρήσεων και των καταναλωτών. Το κόστος προώθησης και συντήρησης εν αντιθέσει με το κόστος κατασκευής βαραίνει εμάς μιας και αναλαμβάνουμε αυτές τις λειτουργίες. Συνεπώς το κόστος προώθησης  συμπεριλαμβανομένης και της διαφήμισης που αναφέραμε παραπάνω σε σχετικά χωρία, υπολογίζεται να είναι κοντά στα 20.000 ευρώ ενώ το κόστος συντήρησης (περιλαμβανομένου του κόστους  αλλαγής λόγο ελαττωματικού κινητού τηλεφώνου) υπολογίζουμε να είναι κοντά στα 15.000 ευρώ ανά έτος. </a:t>
            </a:r>
            <a:endParaRPr lang="el-GR" dirty="0"/>
          </a:p>
        </p:txBody>
      </p:sp>
      <p:sp>
        <p:nvSpPr>
          <p:cNvPr id="5" name="4 - Θέση περιεχομένου"/>
          <p:cNvSpPr>
            <a:spLocks noGrp="1"/>
          </p:cNvSpPr>
          <p:nvPr>
            <p:ph sz="half" idx="2"/>
          </p:nvPr>
        </p:nvSpPr>
        <p:spPr/>
        <p:txBody>
          <a:bodyPr>
            <a:normAutofit fontScale="55000" lnSpcReduction="20000"/>
          </a:bodyPr>
          <a:lstStyle/>
          <a:p>
            <a:r>
              <a:rPr lang="el-GR" dirty="0" smtClean="0"/>
              <a:t>Σαν εταιρεία διαθέτουμε τόσο φυσική όσο και ηλεκτρονική μορφή. Ο φυσικός μας χώρος βρίσκεται στο κέντρο της Θεσσαλονίκης και είναι εύκολα προσιτός για τους πελάτες μας αλλά και για τους προμηθευτές μας .Όσον αφορά τα κόστη του επαγγελματικού χώρου αυτά περιλαμβάνουν κόστη εξόδων συντήρησης, ασφάλισης, ενοικίασης, παροχών και άλλα μικρότερα κόστη. Σε ετήσια βάση τα κόστη αυτά προσεγγίζουν τις 25.000 ευρώ.</a:t>
            </a:r>
          </a:p>
          <a:p>
            <a:endParaRPr lang="el-GR" dirty="0"/>
          </a:p>
        </p:txBody>
      </p:sp>
      <p:sp>
        <p:nvSpPr>
          <p:cNvPr id="6" name="5 - TextBox"/>
          <p:cNvSpPr txBox="1"/>
          <p:nvPr/>
        </p:nvSpPr>
        <p:spPr>
          <a:xfrm>
            <a:off x="323528" y="1196752"/>
            <a:ext cx="4464496" cy="369332"/>
          </a:xfrm>
          <a:prstGeom prst="rect">
            <a:avLst/>
          </a:prstGeom>
          <a:noFill/>
        </p:spPr>
        <p:txBody>
          <a:bodyPr wrap="square" rtlCol="0">
            <a:spAutoFit/>
          </a:bodyPr>
          <a:lstStyle/>
          <a:p>
            <a:r>
              <a:rPr lang="el-GR" dirty="0" smtClean="0"/>
              <a:t>Κατασκευή και συντήρηση προϊόντος </a:t>
            </a:r>
            <a:endParaRPr lang="el-GR" dirty="0"/>
          </a:p>
        </p:txBody>
      </p:sp>
      <p:sp>
        <p:nvSpPr>
          <p:cNvPr id="7" name="6 - TextBox"/>
          <p:cNvSpPr txBox="1"/>
          <p:nvPr/>
        </p:nvSpPr>
        <p:spPr>
          <a:xfrm>
            <a:off x="5292080" y="1196752"/>
            <a:ext cx="3851920" cy="369332"/>
          </a:xfrm>
          <a:prstGeom prst="rect">
            <a:avLst/>
          </a:prstGeom>
          <a:noFill/>
        </p:spPr>
        <p:txBody>
          <a:bodyPr wrap="square" rtlCol="0">
            <a:spAutoFit/>
          </a:bodyPr>
          <a:lstStyle/>
          <a:p>
            <a:r>
              <a:rPr lang="el-GR" dirty="0" smtClean="0"/>
              <a:t>Επαγγελματικός χώρος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2000"/>
                            </p:stCondLst>
                            <p:childTnLst>
                              <p:par>
                                <p:cTn id="10" presetID="6" presetClass="emph" presetSubtype="0" fill="hold" nodeType="afterEffect">
                                  <p:stCondLst>
                                    <p:cond delay="0"/>
                                  </p:stCondLst>
                                  <p:childTnLst>
                                    <p:animScale>
                                      <p:cBhvr>
                                        <p:cTn id="11" dur="2000" fill="hold"/>
                                        <p:tgtEl>
                                          <p:spTgt spid="6">
                                            <p:txEl>
                                              <p:pRg st="0" end="0"/>
                                            </p:txEl>
                                          </p:spTgt>
                                        </p:tgtEl>
                                      </p:cBhvr>
                                      <p:by x="120000" y="120000"/>
                                    </p:animScale>
                                  </p:childTnLst>
                                </p:cTn>
                              </p:par>
                            </p:childTnLst>
                          </p:cTn>
                        </p:par>
                        <p:par>
                          <p:cTn id="12" fill="hold">
                            <p:stCondLst>
                              <p:cond delay="4000"/>
                            </p:stCondLst>
                            <p:childTnLst>
                              <p:par>
                                <p:cTn id="13" presetID="6" presetClass="emph" presetSubtype="0" fill="hold" grpId="0" nodeType="afterEffect">
                                  <p:stCondLst>
                                    <p:cond delay="0"/>
                                  </p:stCondLst>
                                  <p:childTnLst>
                                    <p:animScale>
                                      <p:cBhvr>
                                        <p:cTn id="14" dur="2000" fill="hold"/>
                                        <p:tgtEl>
                                          <p:spTgt spid="7"/>
                                        </p:tgtEl>
                                      </p:cBhvr>
                                      <p:by x="120000" y="120000"/>
                                    </p:animScale>
                                  </p:childTnLst>
                                </p:cTn>
                              </p:par>
                            </p:childTnLst>
                          </p:cTn>
                        </p:par>
                        <p:par>
                          <p:cTn id="15" fill="hold">
                            <p:stCondLst>
                              <p:cond delay="6000"/>
                            </p:stCondLst>
                            <p:childTnLst>
                              <p:par>
                                <p:cTn id="16" presetID="2" presetClass="entr" presetSubtype="8" fill="hold" nodeType="after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 calcmode="lin" valueType="num">
                                      <p:cBhvr additive="base">
                                        <p:cTn id="18" dur="20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19" dur="2000" fill="hold"/>
                                        <p:tgtEl>
                                          <p:spTgt spid="4">
                                            <p:txEl>
                                              <p:pRg st="0" end="0"/>
                                            </p:txEl>
                                          </p:spTgt>
                                        </p:tgtEl>
                                        <p:attrNameLst>
                                          <p:attrName>ppt_y</p:attrName>
                                        </p:attrNameLst>
                                      </p:cBhvr>
                                      <p:tavLst>
                                        <p:tav tm="0">
                                          <p:val>
                                            <p:strVal val="#ppt_y"/>
                                          </p:val>
                                        </p:tav>
                                        <p:tav tm="100000">
                                          <p:val>
                                            <p:strVal val="#ppt_y"/>
                                          </p:val>
                                        </p:tav>
                                      </p:tavLst>
                                    </p:anim>
                                  </p:childTnLst>
                                </p:cTn>
                              </p:par>
                              <p:par>
                                <p:cTn id="20" presetID="2" presetClass="entr" presetSubtype="2" fill="hold" nodeType="with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 calcmode="lin" valueType="num">
                                      <p:cBhvr additive="base">
                                        <p:cTn id="22" dur="20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23" dur="20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268760"/>
          </a:xfrm>
        </p:spPr>
        <p:txBody>
          <a:bodyPr/>
          <a:lstStyle/>
          <a:p>
            <a:r>
              <a:rPr lang="el-GR" dirty="0" smtClean="0"/>
              <a:t>5. Σχέδιο υποδομής</a:t>
            </a:r>
            <a:endParaRPr lang="el-GR" dirty="0"/>
          </a:p>
        </p:txBody>
      </p:sp>
      <p:sp>
        <p:nvSpPr>
          <p:cNvPr id="3" name="2 - Θέση περιεχομένου"/>
          <p:cNvSpPr>
            <a:spLocks noGrp="1"/>
          </p:cNvSpPr>
          <p:nvPr>
            <p:ph sz="half" idx="1"/>
          </p:nvPr>
        </p:nvSpPr>
        <p:spPr/>
        <p:txBody>
          <a:bodyPr>
            <a:normAutofit fontScale="55000" lnSpcReduction="20000"/>
          </a:bodyPr>
          <a:lstStyle/>
          <a:p>
            <a:r>
              <a:rPr lang="el-GR" sz="2500" dirty="0" smtClean="0">
                <a:solidFill>
                  <a:schemeClr val="bg1"/>
                </a:solidFill>
              </a:rPr>
              <a:t>Σχετικά με τις απαιτήσεις αυτές η εταιρεία μας διαθέτει όλα τα σχετικά έγγραφα και τα πιστοποιητικά σχετικά με: τις άδειες λειτουργίας, τους κανονισμούς υγείας εργασιακού χώρου και περιβάλλοντος, την  προστασία πνευματικής ιδιοκτησίας, την νομική μορφή της εταιρείας όπως και τους κανονισμούς που καλύπτουν τον κλάδο των τηλεπικοινωνιών. Τα σχετικά με αυτές τις λειτουργίες κόστη ανέρχονται στα 10.000 ευρώ.</a:t>
            </a:r>
          </a:p>
          <a:p>
            <a:endParaRPr lang="el-GR" dirty="0"/>
          </a:p>
        </p:txBody>
      </p:sp>
      <p:sp>
        <p:nvSpPr>
          <p:cNvPr id="4" name="3 - Θέση περιεχομένου"/>
          <p:cNvSpPr>
            <a:spLocks noGrp="1"/>
          </p:cNvSpPr>
          <p:nvPr>
            <p:ph sz="half" idx="2"/>
          </p:nvPr>
        </p:nvSpPr>
        <p:spPr/>
        <p:txBody>
          <a:bodyPr>
            <a:normAutofit fontScale="55000" lnSpcReduction="20000"/>
          </a:bodyPr>
          <a:lstStyle/>
          <a:p>
            <a:r>
              <a:rPr lang="el-GR" dirty="0" smtClean="0">
                <a:solidFill>
                  <a:schemeClr val="bg1"/>
                </a:solidFill>
              </a:rPr>
              <a:t>Συγκεκριμένα διαθέτουμε 2 είδη προσωπικού. Αυτό της μερικής απασχόλησης και αυτό της ολικής απασχόλησης. Αναφορικά με το πρώτο, έχουμε 4 εργάτες που δουλεύουν με μερική απασχόληση για 120 μέρες με μισθό 1000 ευρώ οπότε το κόστος αυτό θα είναι: (συμπεριλαμβανομένων των εργοδοτικών εισφορών)  1000*12*75%/230=39,13 ευρώ τη μέρα, έτσι για 120 μέρες έχουμε: 39,13*120=4695,65*4(εργάτες)=18782,60. Σχετικά με το δεύτερο, , έχουμε 2 εργάτες που δουλεύουν με μερική απασχόληση για 240 μέρες με μισθό 1200 ευρώ οπότε το κόστος αυτό θα είναι: (συμπεριλαμβανομένων των εργοδοτικών εισφορών) 1200*12*100%/230=62,60 ευρώ τη μέρα, έτσι για 240 μέρες έχουμε: 62,60*240=15024*2(εργάτες)= 30048 ευρώ. Συνολικά θα έχουμε: 48830,60 ευρώ.</a:t>
            </a:r>
          </a:p>
          <a:p>
            <a:endParaRPr lang="el-GR" dirty="0"/>
          </a:p>
        </p:txBody>
      </p:sp>
      <p:sp>
        <p:nvSpPr>
          <p:cNvPr id="5" name="4 - TextBox"/>
          <p:cNvSpPr txBox="1"/>
          <p:nvPr/>
        </p:nvSpPr>
        <p:spPr>
          <a:xfrm>
            <a:off x="395536" y="1268760"/>
            <a:ext cx="3384376" cy="369332"/>
          </a:xfrm>
          <a:prstGeom prst="rect">
            <a:avLst/>
          </a:prstGeom>
          <a:noFill/>
        </p:spPr>
        <p:txBody>
          <a:bodyPr wrap="square" rtlCol="0">
            <a:spAutoFit/>
          </a:bodyPr>
          <a:lstStyle/>
          <a:p>
            <a:r>
              <a:rPr lang="el-GR" dirty="0" smtClean="0">
                <a:solidFill>
                  <a:schemeClr val="bg1"/>
                </a:solidFill>
              </a:rPr>
              <a:t>Γραφειοκρατικές απαιτήσεις</a:t>
            </a:r>
            <a:endParaRPr lang="el-GR" dirty="0">
              <a:solidFill>
                <a:schemeClr val="bg1"/>
              </a:solidFill>
            </a:endParaRPr>
          </a:p>
        </p:txBody>
      </p:sp>
      <p:sp>
        <p:nvSpPr>
          <p:cNvPr id="6" name="5 - TextBox"/>
          <p:cNvSpPr txBox="1"/>
          <p:nvPr/>
        </p:nvSpPr>
        <p:spPr>
          <a:xfrm>
            <a:off x="4788024" y="1268760"/>
            <a:ext cx="3312368" cy="369332"/>
          </a:xfrm>
          <a:prstGeom prst="rect">
            <a:avLst/>
          </a:prstGeom>
          <a:noFill/>
        </p:spPr>
        <p:txBody>
          <a:bodyPr wrap="square" rtlCol="0">
            <a:spAutoFit/>
          </a:bodyPr>
          <a:lstStyle/>
          <a:p>
            <a:r>
              <a:rPr lang="el-GR" dirty="0" smtClean="0">
                <a:solidFill>
                  <a:schemeClr val="bg1"/>
                </a:solidFill>
              </a:rPr>
              <a:t>Κόστος Προσωπικού</a:t>
            </a:r>
            <a:endParaRPr lang="el-GR"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2000"/>
                            </p:stCondLst>
                            <p:childTnLst>
                              <p:par>
                                <p:cTn id="10" presetID="6" presetClass="emph" presetSubtype="0" fill="hold" nodeType="afterEffect">
                                  <p:stCondLst>
                                    <p:cond delay="0"/>
                                  </p:stCondLst>
                                  <p:childTnLst>
                                    <p:animScale>
                                      <p:cBhvr>
                                        <p:cTn id="11" dur="2000" fill="hold"/>
                                        <p:tgtEl>
                                          <p:spTgt spid="5">
                                            <p:txEl>
                                              <p:pRg st="0" end="0"/>
                                            </p:txEl>
                                          </p:spTgt>
                                        </p:tgtEl>
                                      </p:cBhvr>
                                      <p:by x="120000" y="120000"/>
                                    </p:animScale>
                                  </p:childTnLst>
                                </p:cTn>
                              </p:par>
                              <p:par>
                                <p:cTn id="12" presetID="6" presetClass="emph" presetSubtype="0" fill="hold" nodeType="withEffect">
                                  <p:stCondLst>
                                    <p:cond delay="0"/>
                                  </p:stCondLst>
                                  <p:childTnLst>
                                    <p:animScale>
                                      <p:cBhvr>
                                        <p:cTn id="13" dur="2000" fill="hold"/>
                                        <p:tgtEl>
                                          <p:spTgt spid="6">
                                            <p:txEl>
                                              <p:pRg st="0" end="0"/>
                                            </p:txEl>
                                          </p:spTgt>
                                        </p:tgtEl>
                                      </p:cBhvr>
                                      <p:by x="120000" y="120000"/>
                                    </p:animScale>
                                  </p:childTnLst>
                                </p:cTn>
                              </p:par>
                              <p:par>
                                <p:cTn id="14" presetID="2" presetClass="entr" presetSubtype="8" fill="hold" nodeType="with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additive="base">
                                        <p:cTn id="16" dur="2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7" dur="2000" fill="hold"/>
                                        <p:tgtEl>
                                          <p:spTgt spid="3">
                                            <p:txEl>
                                              <p:pRg st="0" end="0"/>
                                            </p:txEl>
                                          </p:spTgt>
                                        </p:tgtEl>
                                        <p:attrNameLst>
                                          <p:attrName>ppt_y</p:attrName>
                                        </p:attrNameLst>
                                      </p:cBhvr>
                                      <p:tavLst>
                                        <p:tav tm="0">
                                          <p:val>
                                            <p:strVal val="#ppt_y"/>
                                          </p:val>
                                        </p:tav>
                                        <p:tav tm="100000">
                                          <p:val>
                                            <p:strVal val="#ppt_y"/>
                                          </p:val>
                                        </p:tav>
                                      </p:tavLst>
                                    </p:anim>
                                  </p:childTnLst>
                                </p:cTn>
                              </p:par>
                              <p:par>
                                <p:cTn id="18" presetID="2" presetClass="entr" presetSubtype="2" fill="hold" nodeType="with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anim calcmode="lin" valueType="num">
                                      <p:cBhvr additive="base">
                                        <p:cTn id="20" dur="20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21" dur="20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C00000">
            <a:alpha val="74000"/>
          </a:srgbClr>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340768"/>
          </a:xfrm>
        </p:spPr>
        <p:txBody>
          <a:bodyPr/>
          <a:lstStyle/>
          <a:p>
            <a:r>
              <a:rPr lang="el-GR" dirty="0" smtClean="0"/>
              <a:t>5. Σχέδιο υποδομής</a:t>
            </a:r>
            <a:endParaRPr lang="el-GR" dirty="0"/>
          </a:p>
        </p:txBody>
      </p:sp>
      <p:sp>
        <p:nvSpPr>
          <p:cNvPr id="5" name="4 - Θέση περιεχομένου"/>
          <p:cNvSpPr>
            <a:spLocks noGrp="1"/>
          </p:cNvSpPr>
          <p:nvPr>
            <p:ph idx="1"/>
          </p:nvPr>
        </p:nvSpPr>
        <p:spPr/>
        <p:txBody>
          <a:bodyPr>
            <a:normAutofit/>
          </a:bodyPr>
          <a:lstStyle/>
          <a:p>
            <a:r>
              <a:rPr lang="el-GR" sz="1100" dirty="0" smtClean="0"/>
              <a:t>Η ομάδα που στηρίζει ένα ηλεκτρονικό κατάστημα, δηλαδή τα προσόντα των μελών που την αποτελούν καθώς και ο ρόλος καθενός στην επιχείρηση αποτελούν το πιο σημαντικό ίσως στοιχείο επιτυχίας μια τέτοιας επιχειρηματικής προσπάθειας. Δύο είναι οι βασικές δεξιότητες της ομάδας που απαιτούνται: «πώς να διαχειριστείς τους επιχειρηματικούς κινδύνους» και «η γνώση του τρόπου ανάπτυξης των προϊόντων καθώς και δεξιότητες μάρκετινγκ». Μια άριστη επιχειρηματική ιδέα που υλοποιείται από μια μέτριας ποιότητας ομάδα εργασίας έχει λιγότερες πιθανότητες επιτυχίας από μια μέτρια επιχειρηματική ιδέα που υλοποιείται από μία άριστη ομάδα εργασίας. Έτσι στόχος μας είναι να συνδυάσουμε  μια άριστη επιχειρηματική ιδέα με μια άριστη ομάδα εργασίας ώστε να πετύχουμε το καλύτερο δυνατό αποτέλεσμα.</a:t>
            </a:r>
          </a:p>
          <a:p>
            <a:endParaRPr lang="el-GR" dirty="0"/>
          </a:p>
        </p:txBody>
      </p:sp>
      <p:sp>
        <p:nvSpPr>
          <p:cNvPr id="6" name="5 - TextBox"/>
          <p:cNvSpPr txBox="1"/>
          <p:nvPr/>
        </p:nvSpPr>
        <p:spPr>
          <a:xfrm>
            <a:off x="1403648" y="1268760"/>
            <a:ext cx="4752528" cy="369332"/>
          </a:xfrm>
          <a:prstGeom prst="rect">
            <a:avLst/>
          </a:prstGeom>
          <a:noFill/>
        </p:spPr>
        <p:txBody>
          <a:bodyPr wrap="square" rtlCol="0">
            <a:spAutoFit/>
          </a:bodyPr>
          <a:lstStyle/>
          <a:p>
            <a:r>
              <a:rPr lang="el-GR" dirty="0" smtClean="0"/>
              <a:t>Στελέχωση διοίκηση και οργάνωση</a:t>
            </a:r>
            <a:endParaRPr lang="el-GR" dirty="0"/>
          </a:p>
        </p:txBody>
      </p:sp>
      <p:graphicFrame>
        <p:nvGraphicFramePr>
          <p:cNvPr id="7" name="6 - Διάγραμμα"/>
          <p:cNvGraphicFramePr/>
          <p:nvPr/>
        </p:nvGraphicFramePr>
        <p:xfrm>
          <a:off x="971600" y="3284984"/>
          <a:ext cx="7488832" cy="3024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0-#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6" presetClass="emph" presetSubtype="0" fill="hold" nodeType="afterEffect">
                                  <p:stCondLst>
                                    <p:cond delay="0"/>
                                  </p:stCondLst>
                                  <p:childTnLst>
                                    <p:animScale>
                                      <p:cBhvr>
                                        <p:cTn id="11" dur="2000" fill="hold"/>
                                        <p:tgtEl>
                                          <p:spTgt spid="6">
                                            <p:txEl>
                                              <p:pRg st="0" end="0"/>
                                            </p:txEl>
                                          </p:spTgt>
                                        </p:tgtEl>
                                      </p:cBhvr>
                                      <p:by x="150000" y="150000"/>
                                    </p:animScale>
                                  </p:childTnLst>
                                </p:cTn>
                              </p:par>
                            </p:childTnLst>
                          </p:cTn>
                        </p:par>
                        <p:par>
                          <p:cTn id="12" fill="hold">
                            <p:stCondLst>
                              <p:cond delay="4000"/>
                            </p:stCondLst>
                            <p:childTnLst>
                              <p:par>
                                <p:cTn id="13" presetID="8" presetClass="entr" presetSubtype="16" fill="hold" nodeType="after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diamond(in)">
                                      <p:cBhvr>
                                        <p:cTn id="15" dur="2000"/>
                                        <p:tgtEl>
                                          <p:spTgt spid="5">
                                            <p:txEl>
                                              <p:pRg st="0" end="0"/>
                                            </p:txEl>
                                          </p:spTgt>
                                        </p:tgtEl>
                                      </p:cBhvr>
                                    </p:animEffect>
                                  </p:childTnLst>
                                </p:cTn>
                              </p:par>
                            </p:childTnLst>
                          </p:cTn>
                        </p:par>
                        <p:par>
                          <p:cTn id="16" fill="hold">
                            <p:stCondLst>
                              <p:cond delay="6000"/>
                            </p:stCondLst>
                            <p:childTnLst>
                              <p:par>
                                <p:cTn id="17" presetID="5" presetClass="entr" presetSubtype="5"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checkerboard(down)">
                                      <p:cBhvr>
                                        <p:cTn id="19"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7"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6000"/>
            <a:lum/>
          </a:blip>
          <a:srcRect/>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6. Χρηματοοικονομικό σχέδιο</a:t>
            </a:r>
            <a:endParaRPr lang="el-GR" dirty="0"/>
          </a:p>
        </p:txBody>
      </p:sp>
      <p:graphicFrame>
        <p:nvGraphicFramePr>
          <p:cNvPr id="4" name="3 - Θέση περιεχομένου"/>
          <p:cNvGraphicFramePr>
            <a:graphicFrameLocks noGrp="1"/>
          </p:cNvGraphicFramePr>
          <p:nvPr>
            <p:ph idx="1"/>
          </p:nvPr>
        </p:nvGraphicFramePr>
        <p:xfrm>
          <a:off x="457200" y="1882775"/>
          <a:ext cx="8229600" cy="482092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nSpc>
                          <a:spcPct val="115000"/>
                        </a:lnSpc>
                        <a:spcAft>
                          <a:spcPts val="0"/>
                        </a:spcAft>
                      </a:pPr>
                      <a:r>
                        <a:rPr lang="el-GR" sz="1100" b="1" dirty="0">
                          <a:latin typeface="Calibri"/>
                          <a:ea typeface="Calibri"/>
                          <a:cs typeface="Times New Roman"/>
                        </a:rPr>
                        <a:t>Χρηματοοικονομικός σχεδιασμός επιχείρησης</a:t>
                      </a:r>
                      <a:endParaRPr lang="el-GR" sz="1100" dirty="0">
                        <a:latin typeface="Calibri"/>
                        <a:ea typeface="Calibri"/>
                        <a:cs typeface="Times New Roman"/>
                      </a:endParaRPr>
                    </a:p>
                  </a:txBody>
                  <a:tcPr marL="68580" marR="68580" marT="0" marB="0"/>
                </a:tc>
                <a:tc>
                  <a:txBody>
                    <a:bodyPr/>
                    <a:lstStyle/>
                    <a:p>
                      <a:pPr>
                        <a:lnSpc>
                          <a:spcPct val="115000"/>
                        </a:lnSpc>
                        <a:spcAft>
                          <a:spcPts val="0"/>
                        </a:spcAft>
                      </a:pPr>
                      <a:r>
                        <a:rPr lang="el-GR" sz="1100" b="1">
                          <a:latin typeface="Calibri"/>
                          <a:ea typeface="Calibri"/>
                          <a:cs typeface="Times New Roman"/>
                        </a:rPr>
                        <a:t>Ποσά σε ευρώ</a:t>
                      </a:r>
                      <a:endParaRPr lang="el-GR" sz="1100">
                        <a:latin typeface="Calibri"/>
                        <a:ea typeface="Calibri"/>
                        <a:cs typeface="Times New Roman"/>
                      </a:endParaRPr>
                    </a:p>
                  </a:txBody>
                  <a:tcPr marL="68580" marR="68580" marT="0" marB="0"/>
                </a:tc>
              </a:tr>
              <a:tr h="370840">
                <a:tc>
                  <a:txBody>
                    <a:bodyPr/>
                    <a:lstStyle/>
                    <a:p>
                      <a:pPr>
                        <a:lnSpc>
                          <a:spcPct val="115000"/>
                        </a:lnSpc>
                        <a:spcAft>
                          <a:spcPts val="0"/>
                        </a:spcAft>
                      </a:pPr>
                      <a:r>
                        <a:rPr lang="el-GR" sz="1100" dirty="0">
                          <a:latin typeface="Calibri"/>
                          <a:ea typeface="Calibri"/>
                          <a:cs typeface="Times New Roman"/>
                        </a:rPr>
                        <a:t>Δαπάνες έναρξης και κεφαλαιοποίησης </a:t>
                      </a:r>
                    </a:p>
                  </a:txBody>
                  <a:tcPr marL="68580" marR="68580" marT="0" marB="0"/>
                </a:tc>
                <a:tc>
                  <a:txBody>
                    <a:bodyPr/>
                    <a:lstStyle/>
                    <a:p>
                      <a:pPr>
                        <a:lnSpc>
                          <a:spcPct val="115000"/>
                        </a:lnSpc>
                        <a:spcAft>
                          <a:spcPts val="0"/>
                        </a:spcAft>
                      </a:pPr>
                      <a:r>
                        <a:rPr lang="el-GR" sz="1100">
                          <a:latin typeface="Calibri"/>
                          <a:ea typeface="Calibri"/>
                          <a:cs typeface="Times New Roman"/>
                        </a:rPr>
                        <a:t>10.000</a:t>
                      </a:r>
                    </a:p>
                  </a:txBody>
                  <a:tcPr marL="68580" marR="68580" marT="0" marB="0"/>
                </a:tc>
              </a:tr>
              <a:tr h="370840">
                <a:tc>
                  <a:txBody>
                    <a:bodyPr/>
                    <a:lstStyle/>
                    <a:p>
                      <a:pPr>
                        <a:lnSpc>
                          <a:spcPct val="115000"/>
                        </a:lnSpc>
                        <a:spcAft>
                          <a:spcPts val="0"/>
                        </a:spcAft>
                      </a:pPr>
                      <a:r>
                        <a:rPr lang="el-GR" sz="1100">
                          <a:latin typeface="Calibri"/>
                          <a:ea typeface="Calibri"/>
                          <a:cs typeface="Times New Roman"/>
                        </a:rPr>
                        <a:t>Χρηματοδότηση της επιχείρησης από ιδιοκτήτη (κεφάλαιο ιδιοκτήτη)</a:t>
                      </a:r>
                    </a:p>
                  </a:txBody>
                  <a:tcPr marL="68580" marR="68580" marT="0" marB="0"/>
                </a:tc>
                <a:tc>
                  <a:txBody>
                    <a:bodyPr/>
                    <a:lstStyle/>
                    <a:p>
                      <a:pPr>
                        <a:lnSpc>
                          <a:spcPct val="115000"/>
                        </a:lnSpc>
                        <a:spcAft>
                          <a:spcPts val="0"/>
                        </a:spcAft>
                      </a:pPr>
                      <a:r>
                        <a:rPr lang="el-GR" sz="1100">
                          <a:latin typeface="Calibri"/>
                          <a:ea typeface="Calibri"/>
                          <a:cs typeface="Times New Roman"/>
                        </a:rPr>
                        <a:t>(20.000)</a:t>
                      </a:r>
                    </a:p>
                  </a:txBody>
                  <a:tcPr marL="68580" marR="68580" marT="0" marB="0"/>
                </a:tc>
              </a:tr>
              <a:tr h="370840">
                <a:tc>
                  <a:txBody>
                    <a:bodyPr/>
                    <a:lstStyle/>
                    <a:p>
                      <a:pPr>
                        <a:lnSpc>
                          <a:spcPct val="115000"/>
                        </a:lnSpc>
                        <a:spcAft>
                          <a:spcPts val="0"/>
                        </a:spcAft>
                      </a:pPr>
                      <a:r>
                        <a:rPr lang="el-GR" sz="1100">
                          <a:latin typeface="Calibri"/>
                          <a:ea typeface="Calibri"/>
                          <a:cs typeface="Times New Roman"/>
                        </a:rPr>
                        <a:t>Χρηματοδότηση επιχείρησης από Τράπεζες </a:t>
                      </a:r>
                    </a:p>
                  </a:txBody>
                  <a:tcPr marL="68580" marR="68580" marT="0" marB="0"/>
                </a:tc>
                <a:tc>
                  <a:txBody>
                    <a:bodyPr/>
                    <a:lstStyle/>
                    <a:p>
                      <a:pPr>
                        <a:lnSpc>
                          <a:spcPct val="115000"/>
                        </a:lnSpc>
                        <a:spcAft>
                          <a:spcPts val="0"/>
                        </a:spcAft>
                      </a:pPr>
                      <a:r>
                        <a:rPr lang="el-GR" sz="1100">
                          <a:latin typeface="Calibri"/>
                          <a:ea typeface="Calibri"/>
                          <a:cs typeface="Times New Roman"/>
                        </a:rPr>
                        <a:t>15.000</a:t>
                      </a:r>
                    </a:p>
                  </a:txBody>
                  <a:tcPr marL="68580" marR="68580" marT="0" marB="0"/>
                </a:tc>
              </a:tr>
              <a:tr h="370840">
                <a:tc>
                  <a:txBody>
                    <a:bodyPr/>
                    <a:lstStyle/>
                    <a:p>
                      <a:pPr>
                        <a:lnSpc>
                          <a:spcPct val="115000"/>
                        </a:lnSpc>
                        <a:spcAft>
                          <a:spcPts val="0"/>
                        </a:spcAft>
                      </a:pPr>
                      <a:r>
                        <a:rPr lang="el-GR" sz="1100">
                          <a:latin typeface="Calibri"/>
                          <a:ea typeface="Calibri"/>
                          <a:cs typeface="Times New Roman"/>
                        </a:rPr>
                        <a:t>Κόστος Προώθησης (περιλαμβάνει διαφήμιση)</a:t>
                      </a:r>
                    </a:p>
                  </a:txBody>
                  <a:tcPr marL="68580" marR="68580" marT="0" marB="0"/>
                </a:tc>
                <a:tc>
                  <a:txBody>
                    <a:bodyPr/>
                    <a:lstStyle/>
                    <a:p>
                      <a:pPr>
                        <a:lnSpc>
                          <a:spcPct val="115000"/>
                        </a:lnSpc>
                        <a:spcAft>
                          <a:spcPts val="0"/>
                        </a:spcAft>
                      </a:pPr>
                      <a:r>
                        <a:rPr lang="el-GR" sz="1100">
                          <a:latin typeface="Calibri"/>
                          <a:ea typeface="Calibri"/>
                          <a:cs typeface="Times New Roman"/>
                        </a:rPr>
                        <a:t>20.000</a:t>
                      </a:r>
                    </a:p>
                  </a:txBody>
                  <a:tcPr marL="68580" marR="68580" marT="0" marB="0"/>
                </a:tc>
              </a:tr>
              <a:tr h="370840">
                <a:tc>
                  <a:txBody>
                    <a:bodyPr/>
                    <a:lstStyle/>
                    <a:p>
                      <a:pPr>
                        <a:lnSpc>
                          <a:spcPct val="115000"/>
                        </a:lnSpc>
                        <a:spcAft>
                          <a:spcPts val="0"/>
                        </a:spcAft>
                      </a:pPr>
                      <a:r>
                        <a:rPr lang="el-GR" sz="1100">
                          <a:latin typeface="Calibri"/>
                          <a:ea typeface="Calibri"/>
                          <a:cs typeface="Times New Roman"/>
                        </a:rPr>
                        <a:t>Κόστος συντήρησης </a:t>
                      </a:r>
                    </a:p>
                  </a:txBody>
                  <a:tcPr marL="68580" marR="68580" marT="0" marB="0"/>
                </a:tc>
                <a:tc>
                  <a:txBody>
                    <a:bodyPr/>
                    <a:lstStyle/>
                    <a:p>
                      <a:pPr>
                        <a:lnSpc>
                          <a:spcPct val="115000"/>
                        </a:lnSpc>
                        <a:spcAft>
                          <a:spcPts val="0"/>
                        </a:spcAft>
                      </a:pPr>
                      <a:r>
                        <a:rPr lang="el-GR" sz="1100">
                          <a:latin typeface="Calibri"/>
                          <a:ea typeface="Calibri"/>
                          <a:cs typeface="Times New Roman"/>
                        </a:rPr>
                        <a:t>15.000</a:t>
                      </a:r>
                    </a:p>
                  </a:txBody>
                  <a:tcPr marL="68580" marR="68580" marT="0" marB="0"/>
                </a:tc>
              </a:tr>
              <a:tr h="370840">
                <a:tc>
                  <a:txBody>
                    <a:bodyPr/>
                    <a:lstStyle/>
                    <a:p>
                      <a:pPr>
                        <a:lnSpc>
                          <a:spcPct val="115000"/>
                        </a:lnSpc>
                        <a:spcAft>
                          <a:spcPts val="0"/>
                        </a:spcAft>
                      </a:pPr>
                      <a:r>
                        <a:rPr lang="el-GR" sz="1100">
                          <a:latin typeface="Calibri"/>
                          <a:ea typeface="Calibri"/>
                          <a:cs typeface="Times New Roman"/>
                        </a:rPr>
                        <a:t>Κόστη επαγγελματικού χώρου</a:t>
                      </a:r>
                    </a:p>
                  </a:txBody>
                  <a:tcPr marL="68580" marR="68580" marT="0" marB="0"/>
                </a:tc>
                <a:tc>
                  <a:txBody>
                    <a:bodyPr/>
                    <a:lstStyle/>
                    <a:p>
                      <a:pPr>
                        <a:lnSpc>
                          <a:spcPct val="115000"/>
                        </a:lnSpc>
                        <a:spcAft>
                          <a:spcPts val="0"/>
                        </a:spcAft>
                      </a:pPr>
                      <a:r>
                        <a:rPr lang="el-GR" sz="1100">
                          <a:latin typeface="Calibri"/>
                          <a:ea typeface="Calibri"/>
                          <a:cs typeface="Times New Roman"/>
                        </a:rPr>
                        <a:t>25.000</a:t>
                      </a:r>
                    </a:p>
                  </a:txBody>
                  <a:tcPr marL="68580" marR="68580" marT="0" marB="0"/>
                </a:tc>
              </a:tr>
              <a:tr h="370840">
                <a:tc>
                  <a:txBody>
                    <a:bodyPr/>
                    <a:lstStyle/>
                    <a:p>
                      <a:pPr>
                        <a:lnSpc>
                          <a:spcPct val="115000"/>
                        </a:lnSpc>
                        <a:spcAft>
                          <a:spcPts val="0"/>
                        </a:spcAft>
                      </a:pPr>
                      <a:r>
                        <a:rPr lang="el-GR" sz="1100">
                          <a:latin typeface="Calibri"/>
                          <a:ea typeface="Calibri"/>
                          <a:cs typeface="Times New Roman"/>
                        </a:rPr>
                        <a:t>Γραφειοκρατικές απαιτήσεις</a:t>
                      </a:r>
                    </a:p>
                  </a:txBody>
                  <a:tcPr marL="68580" marR="68580" marT="0" marB="0"/>
                </a:tc>
                <a:tc>
                  <a:txBody>
                    <a:bodyPr/>
                    <a:lstStyle/>
                    <a:p>
                      <a:pPr>
                        <a:lnSpc>
                          <a:spcPct val="115000"/>
                        </a:lnSpc>
                        <a:spcAft>
                          <a:spcPts val="0"/>
                        </a:spcAft>
                      </a:pPr>
                      <a:r>
                        <a:rPr lang="el-GR" sz="1100">
                          <a:latin typeface="Calibri"/>
                          <a:ea typeface="Calibri"/>
                          <a:cs typeface="Times New Roman"/>
                        </a:rPr>
                        <a:t>10.000</a:t>
                      </a:r>
                    </a:p>
                  </a:txBody>
                  <a:tcPr marL="68580" marR="68580" marT="0" marB="0"/>
                </a:tc>
              </a:tr>
              <a:tr h="370840">
                <a:tc>
                  <a:txBody>
                    <a:bodyPr/>
                    <a:lstStyle/>
                    <a:p>
                      <a:pPr>
                        <a:lnSpc>
                          <a:spcPct val="115000"/>
                        </a:lnSpc>
                        <a:spcAft>
                          <a:spcPts val="0"/>
                        </a:spcAft>
                      </a:pPr>
                      <a:r>
                        <a:rPr lang="el-GR" sz="1100">
                          <a:latin typeface="Calibri"/>
                          <a:ea typeface="Calibri"/>
                          <a:cs typeface="Times New Roman"/>
                        </a:rPr>
                        <a:t>Κόστος προσωπικού</a:t>
                      </a:r>
                    </a:p>
                  </a:txBody>
                  <a:tcPr marL="68580" marR="68580" marT="0" marB="0"/>
                </a:tc>
                <a:tc>
                  <a:txBody>
                    <a:bodyPr/>
                    <a:lstStyle/>
                    <a:p>
                      <a:pPr>
                        <a:lnSpc>
                          <a:spcPct val="115000"/>
                        </a:lnSpc>
                        <a:spcAft>
                          <a:spcPts val="0"/>
                        </a:spcAft>
                      </a:pPr>
                      <a:r>
                        <a:rPr lang="el-GR" sz="1100">
                          <a:latin typeface="Calibri"/>
                          <a:ea typeface="Calibri"/>
                          <a:cs typeface="Times New Roman"/>
                        </a:rPr>
                        <a:t>48.830</a:t>
                      </a:r>
                    </a:p>
                  </a:txBody>
                  <a:tcPr marL="68580" marR="68580" marT="0" marB="0"/>
                </a:tc>
              </a:tr>
              <a:tr h="370840">
                <a:tc>
                  <a:txBody>
                    <a:bodyPr/>
                    <a:lstStyle/>
                    <a:p>
                      <a:pPr>
                        <a:lnSpc>
                          <a:spcPct val="115000"/>
                        </a:lnSpc>
                        <a:spcAft>
                          <a:spcPts val="0"/>
                        </a:spcAft>
                      </a:pPr>
                      <a:r>
                        <a:rPr lang="el-GR" sz="1100">
                          <a:latin typeface="Calibri"/>
                          <a:ea typeface="Calibri"/>
                          <a:cs typeface="Times New Roman"/>
                        </a:rPr>
                        <a:t>Προβλεπόμενες  ζημιές  έτους </a:t>
                      </a:r>
                    </a:p>
                  </a:txBody>
                  <a:tcPr marL="68580" marR="68580" marT="0" marB="0"/>
                </a:tc>
                <a:tc>
                  <a:txBody>
                    <a:bodyPr/>
                    <a:lstStyle/>
                    <a:p>
                      <a:pPr>
                        <a:lnSpc>
                          <a:spcPct val="115000"/>
                        </a:lnSpc>
                        <a:spcAft>
                          <a:spcPts val="0"/>
                        </a:spcAft>
                      </a:pPr>
                      <a:r>
                        <a:rPr lang="el-GR" sz="1100">
                          <a:latin typeface="Calibri"/>
                          <a:ea typeface="Calibri"/>
                          <a:cs typeface="Times New Roman"/>
                        </a:rPr>
                        <a:t>5.000</a:t>
                      </a:r>
                    </a:p>
                  </a:txBody>
                  <a:tcPr marL="68580" marR="68580" marT="0" marB="0"/>
                </a:tc>
              </a:tr>
              <a:tr h="370840">
                <a:tc>
                  <a:txBody>
                    <a:bodyPr/>
                    <a:lstStyle/>
                    <a:p>
                      <a:pPr>
                        <a:lnSpc>
                          <a:spcPct val="115000"/>
                        </a:lnSpc>
                        <a:spcAft>
                          <a:spcPts val="0"/>
                        </a:spcAft>
                      </a:pPr>
                      <a:r>
                        <a:rPr lang="el-GR" sz="1100">
                          <a:latin typeface="Calibri"/>
                          <a:ea typeface="Calibri"/>
                          <a:cs typeface="Times New Roman"/>
                        </a:rPr>
                        <a:t>Προβλεπόμενα κέρδη έτους </a:t>
                      </a:r>
                    </a:p>
                  </a:txBody>
                  <a:tcPr marL="68580" marR="68580" marT="0" marB="0"/>
                </a:tc>
                <a:tc>
                  <a:txBody>
                    <a:bodyPr/>
                    <a:lstStyle/>
                    <a:p>
                      <a:pPr>
                        <a:lnSpc>
                          <a:spcPct val="115000"/>
                        </a:lnSpc>
                        <a:spcAft>
                          <a:spcPts val="0"/>
                        </a:spcAft>
                      </a:pPr>
                      <a:r>
                        <a:rPr lang="el-GR" sz="1100">
                          <a:latin typeface="Calibri"/>
                          <a:ea typeface="Calibri"/>
                          <a:cs typeface="Times New Roman"/>
                        </a:rPr>
                        <a:t>(10.000)</a:t>
                      </a:r>
                    </a:p>
                  </a:txBody>
                  <a:tcPr marL="68580" marR="68580" marT="0" marB="0"/>
                </a:tc>
              </a:tr>
              <a:tr h="370840">
                <a:tc>
                  <a:txBody>
                    <a:bodyPr/>
                    <a:lstStyle/>
                    <a:p>
                      <a:pPr>
                        <a:lnSpc>
                          <a:spcPct val="115000"/>
                        </a:lnSpc>
                        <a:spcAft>
                          <a:spcPts val="0"/>
                        </a:spcAft>
                      </a:pPr>
                      <a:r>
                        <a:rPr lang="el-GR" sz="1100">
                          <a:latin typeface="Calibri"/>
                          <a:ea typeface="Calibri"/>
                          <a:cs typeface="Times New Roman"/>
                        </a:rPr>
                        <a:t>Πρόβλεψη πωλήσεων έτους</a:t>
                      </a:r>
                    </a:p>
                  </a:txBody>
                  <a:tcPr marL="68580" marR="68580" marT="0" marB="0"/>
                </a:tc>
                <a:tc>
                  <a:txBody>
                    <a:bodyPr/>
                    <a:lstStyle/>
                    <a:p>
                      <a:pPr>
                        <a:lnSpc>
                          <a:spcPct val="115000"/>
                        </a:lnSpc>
                        <a:spcAft>
                          <a:spcPts val="0"/>
                        </a:spcAft>
                      </a:pPr>
                      <a:r>
                        <a:rPr lang="el-GR" sz="1100">
                          <a:latin typeface="Calibri"/>
                          <a:ea typeface="Calibri"/>
                          <a:cs typeface="Times New Roman"/>
                        </a:rPr>
                        <a:t>(160.925)</a:t>
                      </a:r>
                    </a:p>
                  </a:txBody>
                  <a:tcPr marL="68580" marR="68580" marT="0" marB="0"/>
                </a:tc>
              </a:tr>
              <a:tr h="370840">
                <a:tc>
                  <a:txBody>
                    <a:bodyPr/>
                    <a:lstStyle/>
                    <a:p>
                      <a:pPr>
                        <a:lnSpc>
                          <a:spcPct val="115000"/>
                        </a:lnSpc>
                        <a:spcAft>
                          <a:spcPts val="0"/>
                        </a:spcAft>
                      </a:pPr>
                      <a:r>
                        <a:rPr lang="el-GR" sz="1100" b="1">
                          <a:latin typeface="Calibri"/>
                          <a:ea typeface="Calibri"/>
                          <a:cs typeface="Times New Roman"/>
                        </a:rPr>
                        <a:t>Συνολικό αποτέλεσμα </a:t>
                      </a:r>
                      <a:endParaRPr lang="el-GR" sz="1100">
                        <a:latin typeface="Calibri"/>
                        <a:ea typeface="Calibri"/>
                        <a:cs typeface="Times New Roman"/>
                      </a:endParaRPr>
                    </a:p>
                  </a:txBody>
                  <a:tcPr marL="68580" marR="68580" marT="0" marB="0"/>
                </a:tc>
                <a:tc>
                  <a:txBody>
                    <a:bodyPr/>
                    <a:lstStyle/>
                    <a:p>
                      <a:pPr>
                        <a:lnSpc>
                          <a:spcPct val="115000"/>
                        </a:lnSpc>
                        <a:spcAft>
                          <a:spcPts val="0"/>
                        </a:spcAft>
                      </a:pPr>
                      <a:r>
                        <a:rPr lang="el-GR" sz="1100" dirty="0">
                          <a:latin typeface="Calibri"/>
                          <a:ea typeface="Calibri"/>
                          <a:cs typeface="Times New Roman"/>
                        </a:rPr>
                        <a:t>32.095</a:t>
                      </a:r>
                    </a:p>
                  </a:txBody>
                  <a:tcPr marL="68580" marR="68580" marT="0" marB="0"/>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par>
                          <p:cTn id="8" fill="hold">
                            <p:stCondLst>
                              <p:cond delay="2000"/>
                            </p:stCondLst>
                            <p:childTnLst>
                              <p:par>
                                <p:cTn id="9" presetID="5" presetClass="entr" presetSubtype="5"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checkerboard(down)">
                                      <p:cBhvr>
                                        <p:cTn id="1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lumMod val="50000"/>
          </a:schemeClr>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7. Παραρτήματα</a:t>
            </a:r>
            <a:endParaRPr lang="el-GR" dirty="0"/>
          </a:p>
        </p:txBody>
      </p:sp>
      <p:sp>
        <p:nvSpPr>
          <p:cNvPr id="3" name="2 - Θέση περιεχομένου"/>
          <p:cNvSpPr>
            <a:spLocks noGrp="1"/>
          </p:cNvSpPr>
          <p:nvPr>
            <p:ph idx="1"/>
          </p:nvPr>
        </p:nvSpPr>
        <p:spPr>
          <a:solidFill>
            <a:schemeClr val="tx1"/>
          </a:solidFill>
        </p:spPr>
        <p:txBody>
          <a:bodyPr>
            <a:normAutofit/>
          </a:bodyPr>
          <a:lstStyle/>
          <a:p>
            <a:pPr lvl="0"/>
            <a:r>
              <a:rPr lang="el-GR" sz="2400" u="sng" dirty="0" smtClean="0">
                <a:solidFill>
                  <a:schemeClr val="bg1"/>
                </a:solidFill>
                <a:hlinkClick r:id="rId2"/>
              </a:rPr>
              <a:t>http://stat-athens.aueb.gr/~jbn/courses/diplomatikes/business/Pateraki%282006%29.pdf</a:t>
            </a:r>
            <a:endParaRPr lang="el-GR" sz="2400" dirty="0" smtClean="0">
              <a:solidFill>
                <a:schemeClr val="bg1"/>
              </a:solidFill>
            </a:endParaRPr>
          </a:p>
          <a:p>
            <a:pPr lvl="0"/>
            <a:r>
              <a:rPr lang="el-GR" sz="2400" u="sng" dirty="0" smtClean="0">
                <a:solidFill>
                  <a:schemeClr val="bg1"/>
                </a:solidFill>
                <a:hlinkClick r:id="rId3"/>
              </a:rPr>
              <a:t>http://www.zougla.gr/technology/article/to-90-tou-pli8ismou-ano-ton-6-eton-8a-dia8eti-kinito-tilefono-eos-to-2020</a:t>
            </a:r>
            <a:endParaRPr lang="el-GR" sz="2400" dirty="0" smtClean="0">
              <a:solidFill>
                <a:schemeClr val="bg1"/>
              </a:solidFill>
            </a:endParaRPr>
          </a:p>
          <a:p>
            <a:pPr lvl="0"/>
            <a:r>
              <a:rPr lang="el-GR" sz="2400" u="sng" dirty="0" smtClean="0">
                <a:solidFill>
                  <a:schemeClr val="bg1"/>
                </a:solidFill>
                <a:hlinkClick r:id="rId4"/>
              </a:rPr>
              <a:t>http://www.icap.gr/ECPage.aspx?id=1967&amp;nt=149&amp;lang=1&amp;tabID=3</a:t>
            </a:r>
            <a:endParaRPr lang="el-GR" sz="2400" dirty="0" smtClean="0">
              <a:solidFill>
                <a:schemeClr val="bg1"/>
              </a:solidFill>
            </a:endParaRPr>
          </a:p>
          <a:p>
            <a:pPr lvl="0"/>
            <a:r>
              <a:rPr lang="el-GR" sz="2400" dirty="0" err="1" smtClean="0">
                <a:solidFill>
                  <a:schemeClr val="bg1"/>
                </a:solidFill>
              </a:rPr>
              <a:t>Κεμέλ</a:t>
            </a:r>
            <a:r>
              <a:rPr lang="el-GR" sz="2400" dirty="0" smtClean="0">
                <a:solidFill>
                  <a:schemeClr val="bg1"/>
                </a:solidFill>
              </a:rPr>
              <a:t> Προβλέψεις Πωλήσεων</a:t>
            </a:r>
          </a:p>
          <a:p>
            <a:pPr>
              <a:buNone/>
            </a:pPr>
            <a:endParaRPr lang="el-GR"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1+#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 presetClass="entr" presetSubtype="4"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4" fill="hold"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2" presetClass="entr" presetSubtype="4" fill="hold" nodeType="after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additive="base">
                                        <p:cTn id="22"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4" fill="hold">
                            <p:stCondLst>
                              <p:cond delay="8000"/>
                            </p:stCondLst>
                            <p:childTnLst>
                              <p:par>
                                <p:cTn id="25" presetID="2" presetClass="entr" presetSubtype="4" fill="hold"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2000"/>
            <a:lum/>
          </a:blip>
          <a:srcRect/>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8. Περίληψη του επιχειρηματικού σχεδίου</a:t>
            </a:r>
            <a:endParaRPr lang="el-GR" dirty="0"/>
          </a:p>
        </p:txBody>
      </p:sp>
      <p:sp>
        <p:nvSpPr>
          <p:cNvPr id="3" name="2 - Θέση περιεχομένου"/>
          <p:cNvSpPr>
            <a:spLocks noGrp="1"/>
          </p:cNvSpPr>
          <p:nvPr>
            <p:ph idx="1"/>
          </p:nvPr>
        </p:nvSpPr>
        <p:spPr/>
        <p:txBody>
          <a:bodyPr>
            <a:normAutofit fontScale="62500" lnSpcReduction="20000"/>
          </a:bodyPr>
          <a:lstStyle/>
          <a:p>
            <a:r>
              <a:rPr lang="el-GR" dirty="0" smtClean="0"/>
              <a:t>Το </a:t>
            </a:r>
            <a:r>
              <a:rPr lang="en-US" dirty="0" err="1" smtClean="0"/>
              <a:t>Bestmobile</a:t>
            </a:r>
            <a:r>
              <a:rPr lang="en-US" dirty="0" smtClean="0"/>
              <a:t> </a:t>
            </a:r>
            <a:r>
              <a:rPr lang="el-GR" dirty="0" smtClean="0"/>
              <a:t>είναι μια νεοϊδρυθείσα επιχείρηση στον τομέα των τηλεπικοινωνιών. Στόχος του είναι να διαμορφώσει ένα προσιτό περιβάλλον προς τους καταναλωτές φέρνοντας τους σε επαφή με τα κινητά τηλέφωνα που διαπραγματεύεται στην αγορά. Αυτά είναι τελευταίας τεχνολογίας </a:t>
            </a:r>
            <a:r>
              <a:rPr lang="en-US" dirty="0" smtClean="0"/>
              <a:t>smart</a:t>
            </a:r>
            <a:r>
              <a:rPr lang="el-GR" dirty="0" smtClean="0"/>
              <a:t>-</a:t>
            </a:r>
            <a:r>
              <a:rPr lang="en-US" dirty="0" smtClean="0"/>
              <a:t>phones</a:t>
            </a:r>
            <a:r>
              <a:rPr lang="el-GR" dirty="0" smtClean="0"/>
              <a:t> που συνδυάζουν τεχνικά χαρακτηριστικά υψηλών προδιαγραφών με τιμές ιδιαίτερα προσιτές με βάση τις δυνατότητες των κινητών τηλεφώνων. Τα προϊόντα μας αυτά απευθύνονται προς μια ευρεία γκάμα πελατών και είναι απόλυτα προσαρμοσμένα με τις ανάγκες τους και τις επιθυμίες τους μεγιστοποιώντας με αυτόν τον τρόπο  την χρησιμότητα των καταναλωτών. Επιπλέον όλα τα κινητά είναι απόλυτα πιστοποιημένα όσον αφορά την προέλευσή τους μιας και προέρχονται από μεγάλες κατασκευαστικές εταιρείες πρωτοπόρες στον τομέα των τηλεπικοινωνιών και της τεχνολογίας. Εν κατακλείδι το επιχειρηματικό σχέδιο θα σας βοηθήσει να ρίξετε μια γρήγορη ματιά στην γενική εικόνα της εταιρείας και τα προϊόντα της. Επιπρόσθετα θα λάβετε χρήσιμες πληροφορίες σχετικά με το σχέδιο μάρκετινγκ, το σχέδιο υποδομής και το χρηματοοικονομικό σχέδιο της επιχείρησης. </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2000"/>
                                        <p:tgtEl>
                                          <p:spTgt spid="2"/>
                                        </p:tgtEl>
                                      </p:cBhvr>
                                    </p:animEffect>
                                  </p:childTnLst>
                                </p:cTn>
                              </p:par>
                            </p:childTnLst>
                          </p:cTn>
                        </p:par>
                        <p:par>
                          <p:cTn id="8" fill="hold">
                            <p:stCondLst>
                              <p:cond delay="2000"/>
                            </p:stCondLst>
                            <p:childTnLst>
                              <p:par>
                                <p:cTn id="9" presetID="4" presetClass="entr" presetSubtype="16"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ox(in)">
                                      <p:cBhvr>
                                        <p:cTn id="11"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2700000" scaled="1"/>
          <a:tileRect/>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Περιεχόμενα</a:t>
            </a:r>
            <a:endParaRPr lang="el-GR" dirty="0"/>
          </a:p>
        </p:txBody>
      </p:sp>
      <p:sp>
        <p:nvSpPr>
          <p:cNvPr id="3" name="2 - Θέση περιεχομένου"/>
          <p:cNvSpPr>
            <a:spLocks noGrp="1"/>
          </p:cNvSpPr>
          <p:nvPr>
            <p:ph idx="1"/>
          </p:nvPr>
        </p:nvSpPr>
        <p:spPr/>
        <p:txBody>
          <a:bodyPr>
            <a:normAutofit/>
          </a:bodyPr>
          <a:lstStyle/>
          <a:p>
            <a:r>
              <a:rPr lang="el-GR" dirty="0" smtClean="0"/>
              <a:t>1. Πίνακας περιεχομένων</a:t>
            </a:r>
          </a:p>
          <a:p>
            <a:r>
              <a:rPr lang="el-GR" dirty="0" smtClean="0"/>
              <a:t>2. Γενική περιγραφή της εταιρείας</a:t>
            </a:r>
          </a:p>
          <a:p>
            <a:r>
              <a:rPr lang="el-GR" dirty="0" smtClean="0"/>
              <a:t>3. Προϊόντα και υπηρεσίες</a:t>
            </a:r>
          </a:p>
          <a:p>
            <a:r>
              <a:rPr lang="el-GR" dirty="0" smtClean="0"/>
              <a:t>4. Σχέδιο Μάρκετινγκ</a:t>
            </a:r>
          </a:p>
          <a:p>
            <a:r>
              <a:rPr lang="el-GR" dirty="0" smtClean="0"/>
              <a:t>5. Σχέδιο υποδομής</a:t>
            </a:r>
          </a:p>
          <a:p>
            <a:r>
              <a:rPr lang="el-GR" dirty="0" smtClean="0"/>
              <a:t>6. Χρηματοοικονομικό σχέδιο</a:t>
            </a:r>
          </a:p>
          <a:p>
            <a:r>
              <a:rPr lang="el-GR" dirty="0" smtClean="0"/>
              <a:t>7. Παραρτήματα</a:t>
            </a:r>
          </a:p>
          <a:p>
            <a:r>
              <a:rPr lang="el-GR" dirty="0" smtClean="0"/>
              <a:t>8. Περίληψη του επιχειρηματικού σχεδίου</a:t>
            </a:r>
            <a:endParaRPr lang="el-GR"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childTnLst>
                                </p:cTn>
                              </p:par>
                            </p:childTnLst>
                          </p:cTn>
                        </p:par>
                        <p:par>
                          <p:cTn id="12" fill="hold">
                            <p:stCondLst>
                              <p:cond delay="3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childTnLst>
                                </p:cTn>
                              </p:par>
                            </p:childTnLst>
                          </p:cTn>
                        </p:par>
                        <p:par>
                          <p:cTn id="16" fill="hold">
                            <p:stCondLst>
                              <p:cond delay="400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childTnLst>
                                </p:cTn>
                              </p:par>
                            </p:childTnLst>
                          </p:cTn>
                        </p:par>
                        <p:par>
                          <p:cTn id="20" fill="hold">
                            <p:stCondLst>
                              <p:cond delay="5000"/>
                            </p:stCondLst>
                            <p:childTnLst>
                              <p:par>
                                <p:cTn id="21" presetID="1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childTnLst>
                                </p:cTn>
                              </p:par>
                            </p:childTnLst>
                          </p:cTn>
                        </p:par>
                        <p:par>
                          <p:cTn id="24" fill="hold">
                            <p:stCondLst>
                              <p:cond delay="6000"/>
                            </p:stCondLst>
                            <p:childTnLst>
                              <p:par>
                                <p:cTn id="25" presetID="10" presetClass="entr" presetSubtype="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par>
                          <p:cTn id="28" fill="hold">
                            <p:stCondLst>
                              <p:cond delay="7000"/>
                            </p:stCondLst>
                            <p:childTnLst>
                              <p:par>
                                <p:cTn id="29" presetID="10"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childTnLst>
                                </p:cTn>
                              </p:par>
                            </p:childTnLst>
                          </p:cTn>
                        </p:par>
                        <p:par>
                          <p:cTn id="32" fill="hold">
                            <p:stCondLst>
                              <p:cond delay="8000"/>
                            </p:stCondLst>
                            <p:childTnLst>
                              <p:par>
                                <p:cTn id="33" presetID="10" presetClass="entr" presetSubtype="0" fill="hold" grpId="0"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childTnLst>
                                </p:cTn>
                              </p:par>
                            </p:childTnLst>
                          </p:cTn>
                        </p:par>
                        <p:par>
                          <p:cTn id="36" fill="hold">
                            <p:stCondLst>
                              <p:cond delay="9000"/>
                            </p:stCondLst>
                            <p:childTnLst>
                              <p:par>
                                <p:cTn id="37" presetID="10" presetClass="entr" presetSubtype="0" fill="hold" grpId="0"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chemeClr val="bg1"/>
                </a:solidFill>
              </a:rPr>
              <a:t>2. Γενική περιγραφή της εταιρείας</a:t>
            </a:r>
            <a:endParaRPr lang="el-GR" dirty="0">
              <a:solidFill>
                <a:schemeClr val="bg1"/>
              </a:solidFill>
            </a:endParaRPr>
          </a:p>
        </p:txBody>
      </p:sp>
      <p:sp>
        <p:nvSpPr>
          <p:cNvPr id="3" name="2 - Θέση περιεχομένου"/>
          <p:cNvSpPr>
            <a:spLocks noGrp="1"/>
          </p:cNvSpPr>
          <p:nvPr>
            <p:ph idx="1"/>
          </p:nvPr>
        </p:nvSpPr>
        <p:spPr/>
        <p:txBody>
          <a:bodyPr>
            <a:normAutofit fontScale="77500" lnSpcReduction="20000"/>
          </a:bodyPr>
          <a:lstStyle/>
          <a:p>
            <a:r>
              <a:rPr lang="el-GR" b="1" dirty="0" smtClean="0">
                <a:solidFill>
                  <a:schemeClr val="bg1"/>
                </a:solidFill>
              </a:rPr>
              <a:t>Όραμα</a:t>
            </a:r>
            <a:r>
              <a:rPr lang="el-GR" dirty="0" smtClean="0">
                <a:solidFill>
                  <a:schemeClr val="bg1"/>
                </a:solidFill>
              </a:rPr>
              <a:t> του </a:t>
            </a:r>
            <a:r>
              <a:rPr lang="en-US" dirty="0" err="1" smtClean="0">
                <a:solidFill>
                  <a:schemeClr val="bg1"/>
                </a:solidFill>
              </a:rPr>
              <a:t>Bestmobile</a:t>
            </a:r>
            <a:r>
              <a:rPr lang="en-US" dirty="0" smtClean="0">
                <a:solidFill>
                  <a:schemeClr val="bg1"/>
                </a:solidFill>
              </a:rPr>
              <a:t> </a:t>
            </a:r>
            <a:r>
              <a:rPr lang="el-GR" dirty="0" smtClean="0">
                <a:solidFill>
                  <a:schemeClr val="bg1"/>
                </a:solidFill>
              </a:rPr>
              <a:t>είναι να δημιουργήσει ένα συναλλακτικό διαδικτυακό  περιβάλλον το οποίο θα είναι προσιτό προς τους χρήστες-πελάτες του</a:t>
            </a:r>
            <a:r>
              <a:rPr lang="el-GR" dirty="0" smtClean="0">
                <a:solidFill>
                  <a:schemeClr val="bg1"/>
                </a:solidFill>
              </a:rPr>
              <a:t>.</a:t>
            </a:r>
          </a:p>
          <a:p>
            <a:r>
              <a:rPr lang="el-GR" b="1" dirty="0" smtClean="0">
                <a:solidFill>
                  <a:schemeClr val="bg1"/>
                </a:solidFill>
              </a:rPr>
              <a:t>Στόχος</a:t>
            </a:r>
            <a:r>
              <a:rPr lang="el-GR" dirty="0" smtClean="0">
                <a:solidFill>
                  <a:schemeClr val="bg1"/>
                </a:solidFill>
              </a:rPr>
              <a:t> του είναι να διαμορφώσει μια υγιής και επιτυχημένη επιχείρηση με πιστούς πελάτες, που βρίσκετε μεταξύ των πρώτων στην εξυπηρέτηση πελατών</a:t>
            </a:r>
            <a:r>
              <a:rPr lang="el-GR" dirty="0" smtClean="0">
                <a:solidFill>
                  <a:schemeClr val="bg1"/>
                </a:solidFill>
              </a:rPr>
              <a:t>.</a:t>
            </a:r>
          </a:p>
          <a:p>
            <a:r>
              <a:rPr lang="el-GR" b="1" dirty="0" smtClean="0">
                <a:solidFill>
                  <a:schemeClr val="bg1"/>
                </a:solidFill>
              </a:rPr>
              <a:t>Σκοπός</a:t>
            </a:r>
            <a:r>
              <a:rPr lang="el-GR" dirty="0" smtClean="0">
                <a:solidFill>
                  <a:schemeClr val="bg1"/>
                </a:solidFill>
              </a:rPr>
              <a:t> του είναι να πετύχει έναν ικανοποιητικό ρυθμό ετήσιων πωλήσεων καθώς και να εφαρμόσει συγκεκριμένα μέτρα ως προς την ικανοποίηση πελατών, όπως είναι ευέλικτες πιστωτικές πολιτικές, προσιτές τιμές και δυνατότητα άμεσης και γρήγορης επικοινωνίας  όπως και δυνατότητα επιστροφής τυχόν ελαττωματικών προϊόντων.</a:t>
            </a:r>
            <a:endParaRPr lang="el-GR"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4" presetClass="entr" presetSubtype="16"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3000"/>
                                        <p:tgtEl>
                                          <p:spTgt spid="3">
                                            <p:txEl>
                                              <p:pRg st="0" end="0"/>
                                            </p:txEl>
                                          </p:spTgt>
                                        </p:tgtEl>
                                      </p:cBhvr>
                                    </p:animEffect>
                                  </p:childTnLst>
                                </p:cTn>
                              </p:par>
                            </p:childTnLst>
                          </p:cTn>
                        </p:par>
                        <p:par>
                          <p:cTn id="13" fill="hold">
                            <p:stCondLst>
                              <p:cond delay="4000"/>
                            </p:stCondLst>
                            <p:childTnLst>
                              <p:par>
                                <p:cTn id="14" presetID="4" presetClass="entr" presetSubtype="16" fill="hold"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ox(in)">
                                      <p:cBhvr>
                                        <p:cTn id="16" dur="3000"/>
                                        <p:tgtEl>
                                          <p:spTgt spid="3">
                                            <p:txEl>
                                              <p:pRg st="1" end="1"/>
                                            </p:txEl>
                                          </p:spTgt>
                                        </p:tgtEl>
                                      </p:cBhvr>
                                    </p:animEffect>
                                  </p:childTnLst>
                                </p:cTn>
                              </p:par>
                            </p:childTnLst>
                          </p:cTn>
                        </p:par>
                        <p:par>
                          <p:cTn id="17" fill="hold">
                            <p:stCondLst>
                              <p:cond delay="7000"/>
                            </p:stCondLst>
                            <p:childTnLst>
                              <p:par>
                                <p:cTn id="18" presetID="4" presetClass="entr" presetSubtype="16" fill="hold"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ox(in)">
                                      <p:cBhvr>
                                        <p:cTn id="20" dur="3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3. Προϊόντα και υπηρεσίες</a:t>
            </a:r>
            <a:endParaRPr lang="el-GR" dirty="0"/>
          </a:p>
        </p:txBody>
      </p:sp>
      <p:graphicFrame>
        <p:nvGraphicFramePr>
          <p:cNvPr id="4" name="3 - Θέση περιεχομένου"/>
          <p:cNvGraphicFramePr>
            <a:graphicFrameLocks noGrp="1"/>
          </p:cNvGraphicFramePr>
          <p:nvPr>
            <p:ph sz="half" idx="1"/>
          </p:nvPr>
        </p:nvGraphicFramePr>
        <p:xfrm>
          <a:off x="457200" y="1722438"/>
          <a:ext cx="4038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4 - Θέση περιεχομένου"/>
          <p:cNvSpPr>
            <a:spLocks noGrp="1"/>
          </p:cNvSpPr>
          <p:nvPr>
            <p:ph sz="half" idx="2"/>
          </p:nvPr>
        </p:nvSpPr>
        <p:spPr/>
        <p:txBody>
          <a:bodyPr>
            <a:noAutofit/>
          </a:bodyPr>
          <a:lstStyle/>
          <a:p>
            <a:r>
              <a:rPr lang="el-GR" sz="1500" dirty="0" smtClean="0"/>
              <a:t>Τα «έξυπνα» κινητά τηλέφωνα (</a:t>
            </a:r>
            <a:r>
              <a:rPr lang="en-US" sz="1500" dirty="0" err="1" smtClean="0"/>
              <a:t>smartphone</a:t>
            </a:r>
            <a:r>
              <a:rPr lang="el-GR" sz="1500" dirty="0" smtClean="0"/>
              <a:t>) τα οποία διαφημίζουμε προς το ευρύ καταναλωτικό κοινό και είναι αποτέλεσμα των παραπάνω κατασκευαστικών εταιρειών πληρούν όλες τις προϋποθέσεις πιστότητας  προς τις μητρικές τους εταιρείες δηλαδή δεν θα βρείτε τυχόν απομιμήσεις των προϊόντων μας αλλά αυθεντικά και μοναδικά κομμάτια. Περιλαμβάνουμε μία ευρεία γκάμα κινητών με ποικίλα τεχνικά χαρακτηριστικά και κόστος, ώστε να προσαρμόζονται στις ανάγκες και την ικανοποίηση όλων των πελατών μας. Συγκριτικά με τα άλλα καταστήματα που πουλάνε παρόμοια τηλέφωνα μπορούμε να ισχυριστούμε με βεβαιότητα ότι είμαστε από τους πιο ανταγωνιστικούς όσον αφορά τις τιμές. </a:t>
            </a:r>
          </a:p>
          <a:p>
            <a:endParaRPr lang="el-GR" sz="1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3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out)">
                                      <p:cBhvr>
                                        <p:cTn id="7" dur="1000"/>
                                        <p:tgtEl>
                                          <p:spTgt spid="2"/>
                                        </p:tgtEl>
                                      </p:cBhvr>
                                    </p:animEffect>
                                  </p:childTnLst>
                                </p:cTn>
                              </p:par>
                            </p:childTnLst>
                          </p:cTn>
                        </p:par>
                        <p:par>
                          <p:cTn id="8" fill="hold">
                            <p:stCondLst>
                              <p:cond delay="1000"/>
                            </p:stCondLst>
                            <p:childTnLst>
                              <p:par>
                                <p:cTn id="9" presetID="8" presetClass="entr" presetSubtype="32"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diamond(out)">
                                      <p:cBhvr>
                                        <p:cTn id="11" dur="50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mph" presetSubtype="1" nodeType="clickEffect">
                                  <p:stCondLst>
                                    <p:cond delay="0"/>
                                  </p:stCondLst>
                                  <p:childTnLst>
                                    <p:set>
                                      <p:cBhvr override="childStyle">
                                        <p:cTn id="15" dur="indefinite"/>
                                        <p:tgtEl>
                                          <p:spTgt spid="5">
                                            <p:txEl>
                                              <p:pRg st="0" end="0"/>
                                            </p:txEl>
                                          </p:spTgt>
                                        </p:tgtEl>
                                        <p:attrNameLst>
                                          <p:attrName>style.fontStyle</p:attrName>
                                        </p:attrNameLst>
                                      </p:cBhvr>
                                      <p:to>
                                        <p:strVal val="normal"/>
                                      </p:to>
                                    </p:set>
                                    <p:set>
                                      <p:cBhvr override="childStyle">
                                        <p:cTn id="16" dur="indefinite"/>
                                        <p:tgtEl>
                                          <p:spTgt spid="5">
                                            <p:txEl>
                                              <p:pRg st="0" end="0"/>
                                            </p:txEl>
                                          </p:spTgt>
                                        </p:tgtEl>
                                        <p:attrNameLst>
                                          <p:attrName>style.fontWeight</p:attrName>
                                        </p:attrNameLst>
                                      </p:cBhvr>
                                      <p:to>
                                        <p:strVal val="bold"/>
                                      </p:to>
                                    </p:set>
                                    <p:set>
                                      <p:cBhvr override="childStyle">
                                        <p:cTn id="17" dur="indefinite"/>
                                        <p:tgtEl>
                                          <p:spTgt spid="5">
                                            <p:txEl>
                                              <p:pRg st="0" end="0"/>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91000">
              <a:srgbClr val="FFC000">
                <a:alpha val="79000"/>
              </a:srgbClr>
            </a:gs>
            <a:gs pos="45000">
              <a:srgbClr val="FF7A00"/>
            </a:gs>
            <a:gs pos="70000">
              <a:srgbClr val="FF0300"/>
            </a:gs>
            <a:gs pos="100000">
              <a:srgbClr val="4D0808"/>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5" name="4 - Τίτλος"/>
          <p:cNvSpPr>
            <a:spLocks noGrp="1"/>
          </p:cNvSpPr>
          <p:nvPr>
            <p:ph type="title"/>
          </p:nvPr>
        </p:nvSpPr>
        <p:spPr>
          <a:xfrm>
            <a:off x="457200" y="267494"/>
            <a:ext cx="8229600" cy="1217290"/>
          </a:xfrm>
        </p:spPr>
        <p:txBody>
          <a:bodyPr/>
          <a:lstStyle/>
          <a:p>
            <a:r>
              <a:rPr lang="el-GR" dirty="0" smtClean="0"/>
              <a:t>4. Σχέδιο Μάρκετινγκ</a:t>
            </a:r>
            <a:endParaRPr lang="el-GR" dirty="0"/>
          </a:p>
        </p:txBody>
      </p:sp>
      <p:sp>
        <p:nvSpPr>
          <p:cNvPr id="35" name="34 - Θέση περιεχομένου"/>
          <p:cNvSpPr>
            <a:spLocks noGrp="1"/>
          </p:cNvSpPr>
          <p:nvPr>
            <p:ph idx="1"/>
          </p:nvPr>
        </p:nvSpPr>
        <p:spPr/>
        <p:txBody>
          <a:bodyPr/>
          <a:lstStyle/>
          <a:p>
            <a:r>
              <a:rPr lang="el-GR" sz="1200" b="1" dirty="0" smtClean="0">
                <a:solidFill>
                  <a:schemeClr val="bg1"/>
                </a:solidFill>
              </a:rPr>
              <a:t>Σε πρωτογενές επίπεδο </a:t>
            </a:r>
            <a:r>
              <a:rPr lang="el-GR" sz="1200" dirty="0" smtClean="0"/>
              <a:t>η έρευνα αγοράς συνεχίστηκε με την κατάρτιση ενός ερωτηματολογίου από το οποίο και λάβαμε χρήσιμες πληροφορίες. Μεταξύ αυτών παραθέτουμε μερικά χρήσιμα στοιχεία που μας βοήθησαν στην έρευνα αγοράς.</a:t>
            </a:r>
          </a:p>
          <a:p>
            <a:endParaRPr lang="el-GR" dirty="0"/>
          </a:p>
        </p:txBody>
      </p:sp>
      <p:sp>
        <p:nvSpPr>
          <p:cNvPr id="36" name="35 - TextBox"/>
          <p:cNvSpPr txBox="1"/>
          <p:nvPr/>
        </p:nvSpPr>
        <p:spPr>
          <a:xfrm>
            <a:off x="1043608" y="1340768"/>
            <a:ext cx="2088232" cy="369332"/>
          </a:xfrm>
          <a:prstGeom prst="rect">
            <a:avLst/>
          </a:prstGeom>
          <a:noFill/>
        </p:spPr>
        <p:txBody>
          <a:bodyPr wrap="square" rtlCol="0">
            <a:spAutoFit/>
          </a:bodyPr>
          <a:lstStyle/>
          <a:p>
            <a:r>
              <a:rPr lang="el-GR" dirty="0" smtClean="0">
                <a:solidFill>
                  <a:schemeClr val="bg1"/>
                </a:solidFill>
              </a:rPr>
              <a:t>Έρευνα αγοράς</a:t>
            </a:r>
            <a:endParaRPr lang="el-GR" dirty="0">
              <a:solidFill>
                <a:schemeClr val="bg1"/>
              </a:solidFill>
            </a:endParaRPr>
          </a:p>
        </p:txBody>
      </p:sp>
      <p:graphicFrame>
        <p:nvGraphicFramePr>
          <p:cNvPr id="37" name="36 - Γράφημα"/>
          <p:cNvGraphicFramePr/>
          <p:nvPr/>
        </p:nvGraphicFramePr>
        <p:xfrm>
          <a:off x="1115616" y="2619374"/>
          <a:ext cx="6912767" cy="311388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6" presetClass="emph" presetSubtype="0" fill="hold" nodeType="afterEffect">
                                  <p:stCondLst>
                                    <p:cond delay="0"/>
                                  </p:stCondLst>
                                  <p:childTnLst>
                                    <p:animScale>
                                      <p:cBhvr>
                                        <p:cTn id="11" dur="2000" fill="hold"/>
                                        <p:tgtEl>
                                          <p:spTgt spid="36">
                                            <p:txEl>
                                              <p:pRg st="0" end="0"/>
                                            </p:txEl>
                                          </p:spTgt>
                                        </p:tgtEl>
                                      </p:cBhvr>
                                      <p:by x="150000" y="150000"/>
                                    </p:animScale>
                                  </p:childTnLst>
                                </p:cTn>
                              </p:par>
                            </p:childTnLst>
                          </p:cTn>
                        </p:par>
                        <p:par>
                          <p:cTn id="12" fill="hold">
                            <p:stCondLst>
                              <p:cond delay="3000"/>
                            </p:stCondLst>
                            <p:childTnLst>
                              <p:par>
                                <p:cTn id="13" presetID="2" presetClass="entr" presetSubtype="4" fill="hold" nodeType="afterEffect">
                                  <p:stCondLst>
                                    <p:cond delay="0"/>
                                  </p:stCondLst>
                                  <p:childTnLst>
                                    <p:set>
                                      <p:cBhvr>
                                        <p:cTn id="14" dur="1" fill="hold">
                                          <p:stCondLst>
                                            <p:cond delay="0"/>
                                          </p:stCondLst>
                                        </p:cTn>
                                        <p:tgtEl>
                                          <p:spTgt spid="35">
                                            <p:txEl>
                                              <p:pRg st="0" end="0"/>
                                            </p:txEl>
                                          </p:spTgt>
                                        </p:tgtEl>
                                        <p:attrNameLst>
                                          <p:attrName>style.visibility</p:attrName>
                                        </p:attrNameLst>
                                      </p:cBhvr>
                                      <p:to>
                                        <p:strVal val="visible"/>
                                      </p:to>
                                    </p:set>
                                    <p:anim calcmode="lin" valueType="num">
                                      <p:cBhvr additive="base">
                                        <p:cTn id="15" dur="2000" fill="hold"/>
                                        <p:tgtEl>
                                          <p:spTgt spid="35">
                                            <p:txEl>
                                              <p:pRg st="0" end="0"/>
                                            </p:txEl>
                                          </p:spTgt>
                                        </p:tgtEl>
                                        <p:attrNameLst>
                                          <p:attrName>ppt_x</p:attrName>
                                        </p:attrNameLst>
                                      </p:cBhvr>
                                      <p:tavLst>
                                        <p:tav tm="0">
                                          <p:val>
                                            <p:strVal val="#ppt_x"/>
                                          </p:val>
                                        </p:tav>
                                        <p:tav tm="100000">
                                          <p:val>
                                            <p:strVal val="#ppt_x"/>
                                          </p:val>
                                        </p:tav>
                                      </p:tavLst>
                                    </p:anim>
                                    <p:anim calcmode="lin" valueType="num">
                                      <p:cBhvr additive="base">
                                        <p:cTn id="16" dur="2000" fill="hold"/>
                                        <p:tgtEl>
                                          <p:spTgt spid="35">
                                            <p:txEl>
                                              <p:pRg st="0" end="0"/>
                                            </p:txEl>
                                          </p:spTgt>
                                        </p:tgtEl>
                                        <p:attrNameLst>
                                          <p:attrName>ppt_y</p:attrName>
                                        </p:attrNameLst>
                                      </p:cBhvr>
                                      <p:tavLst>
                                        <p:tav tm="0">
                                          <p:val>
                                            <p:strVal val="1+#ppt_h/2"/>
                                          </p:val>
                                        </p:tav>
                                        <p:tav tm="100000">
                                          <p:val>
                                            <p:strVal val="#ppt_y"/>
                                          </p:val>
                                        </p:tav>
                                      </p:tavLst>
                                    </p:anim>
                                  </p:childTnLst>
                                </p:cTn>
                              </p:par>
                            </p:childTnLst>
                          </p:cTn>
                        </p:par>
                        <p:par>
                          <p:cTn id="17" fill="hold">
                            <p:stCondLst>
                              <p:cond delay="5000"/>
                            </p:stCondLst>
                            <p:childTnLst>
                              <p:par>
                                <p:cTn id="18" presetID="2" presetClass="entr" presetSubtype="1" fill="hold" grpId="0" nodeType="afterEffect">
                                  <p:stCondLst>
                                    <p:cond delay="0"/>
                                  </p:stCondLst>
                                  <p:childTnLst>
                                    <p:set>
                                      <p:cBhvr>
                                        <p:cTn id="19" dur="1" fill="hold">
                                          <p:stCondLst>
                                            <p:cond delay="0"/>
                                          </p:stCondLst>
                                        </p:cTn>
                                        <p:tgtEl>
                                          <p:spTgt spid="37"/>
                                        </p:tgtEl>
                                        <p:attrNameLst>
                                          <p:attrName>style.visibility</p:attrName>
                                        </p:attrNameLst>
                                      </p:cBhvr>
                                      <p:to>
                                        <p:strVal val="visible"/>
                                      </p:to>
                                    </p:set>
                                    <p:anim calcmode="lin" valueType="num">
                                      <p:cBhvr additive="base">
                                        <p:cTn id="20" dur="2000" fill="hold"/>
                                        <p:tgtEl>
                                          <p:spTgt spid="37"/>
                                        </p:tgtEl>
                                        <p:attrNameLst>
                                          <p:attrName>ppt_x</p:attrName>
                                        </p:attrNameLst>
                                      </p:cBhvr>
                                      <p:tavLst>
                                        <p:tav tm="0">
                                          <p:val>
                                            <p:strVal val="#ppt_x"/>
                                          </p:val>
                                        </p:tav>
                                        <p:tav tm="100000">
                                          <p:val>
                                            <p:strVal val="#ppt_x"/>
                                          </p:val>
                                        </p:tav>
                                      </p:tavLst>
                                    </p:anim>
                                    <p:anim calcmode="lin" valueType="num">
                                      <p:cBhvr additive="base">
                                        <p:cTn id="21" dur="2000" fill="hold"/>
                                        <p:tgtEl>
                                          <p:spTgt spid="3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37"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91000">
              <a:srgbClr val="FFC000">
                <a:alpha val="79000"/>
              </a:srgbClr>
            </a:gs>
            <a:gs pos="45000">
              <a:srgbClr val="FF7A00"/>
            </a:gs>
            <a:gs pos="70000">
              <a:srgbClr val="FF0300"/>
            </a:gs>
            <a:gs pos="100000">
              <a:srgbClr val="4D0808"/>
            </a:gs>
          </a:gsLst>
          <a:path path="rect">
            <a:fillToRect l="100000" t="100000"/>
          </a:path>
          <a:tileRect r="-100000" b="-100000"/>
        </a:gradFill>
        <a:effectLst/>
      </p:bgPr>
    </p:bg>
    <p:spTree>
      <p:nvGrpSpPr>
        <p:cNvPr id="1" name=""/>
        <p:cNvGrpSpPr/>
        <p:nvPr/>
      </p:nvGrpSpPr>
      <p:grpSpPr>
        <a:xfrm>
          <a:off x="0" y="0"/>
          <a:ext cx="0" cy="0"/>
          <a:chOff x="0" y="0"/>
          <a:chExt cx="0" cy="0"/>
        </a:xfrm>
      </p:grpSpPr>
      <p:graphicFrame>
        <p:nvGraphicFramePr>
          <p:cNvPr id="4" name="3 - Γράφημα"/>
          <p:cNvGraphicFramePr/>
          <p:nvPr/>
        </p:nvGraphicFramePr>
        <p:xfrm>
          <a:off x="0" y="0"/>
          <a:ext cx="9143999" cy="27089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4 - Γράφημα"/>
          <p:cNvGraphicFramePr/>
          <p:nvPr/>
        </p:nvGraphicFramePr>
        <p:xfrm>
          <a:off x="0" y="2708920"/>
          <a:ext cx="9144000" cy="201622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6 - Γράφημα"/>
          <p:cNvGraphicFramePr/>
          <p:nvPr/>
        </p:nvGraphicFramePr>
        <p:xfrm>
          <a:off x="0" y="4783939"/>
          <a:ext cx="9144000" cy="2074061"/>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ppt_x"/>
                                          </p:val>
                                        </p:tav>
                                        <p:tav tm="100000">
                                          <p:val>
                                            <p:strVal val="#ppt_x"/>
                                          </p:val>
                                        </p:tav>
                                      </p:tavLst>
                                    </p:anim>
                                    <p:anim calcmode="lin" valueType="num">
                                      <p:cBhvr additive="base">
                                        <p:cTn id="8" dur="200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8"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2000" fill="hold"/>
                                        <p:tgtEl>
                                          <p:spTgt spid="5"/>
                                        </p:tgtEl>
                                        <p:attrNameLst>
                                          <p:attrName>ppt_x</p:attrName>
                                        </p:attrNameLst>
                                      </p:cBhvr>
                                      <p:tavLst>
                                        <p:tav tm="0">
                                          <p:val>
                                            <p:strVal val="0-#ppt_w/2"/>
                                          </p:val>
                                        </p:tav>
                                        <p:tav tm="100000">
                                          <p:val>
                                            <p:strVal val="#ppt_x"/>
                                          </p:val>
                                        </p:tav>
                                      </p:tavLst>
                                    </p:anim>
                                    <p:anim calcmode="lin" valueType="num">
                                      <p:cBhvr additive="base">
                                        <p:cTn id="13" dur="2000" fill="hold"/>
                                        <p:tgtEl>
                                          <p:spTgt spid="5"/>
                                        </p:tgtEl>
                                        <p:attrNameLst>
                                          <p:attrName>ppt_y</p:attrName>
                                        </p:attrNameLst>
                                      </p:cBhvr>
                                      <p:tavLst>
                                        <p:tav tm="0">
                                          <p:val>
                                            <p:strVal val="#ppt_y"/>
                                          </p:val>
                                        </p:tav>
                                        <p:tav tm="100000">
                                          <p:val>
                                            <p:strVal val="#ppt_y"/>
                                          </p:val>
                                        </p:tav>
                                      </p:tavLst>
                                    </p:anim>
                                  </p:childTnLst>
                                </p:cTn>
                              </p:par>
                            </p:childTnLst>
                          </p:cTn>
                        </p:par>
                        <p:par>
                          <p:cTn id="14" fill="hold">
                            <p:stCondLst>
                              <p:cond delay="4000"/>
                            </p:stCondLst>
                            <p:childTnLst>
                              <p:par>
                                <p:cTn id="15" presetID="2" presetClass="entr" presetSubtype="2"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2000" fill="hold"/>
                                        <p:tgtEl>
                                          <p:spTgt spid="7"/>
                                        </p:tgtEl>
                                        <p:attrNameLst>
                                          <p:attrName>ppt_x</p:attrName>
                                        </p:attrNameLst>
                                      </p:cBhvr>
                                      <p:tavLst>
                                        <p:tav tm="0">
                                          <p:val>
                                            <p:strVal val="1+#ppt_w/2"/>
                                          </p:val>
                                        </p:tav>
                                        <p:tav tm="100000">
                                          <p:val>
                                            <p:strVal val="#ppt_x"/>
                                          </p:val>
                                        </p:tav>
                                      </p:tavLst>
                                    </p:anim>
                                    <p:anim calcmode="lin" valueType="num">
                                      <p:cBhvr additive="base">
                                        <p:cTn id="18" dur="2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5" grpId="0">
        <p:bldAsOne/>
      </p:bldGraphic>
      <p:bldGraphic spid="7"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91000">
              <a:srgbClr val="FFC000"/>
            </a:gs>
            <a:gs pos="45000">
              <a:srgbClr val="FF7A00"/>
            </a:gs>
            <a:gs pos="70000">
              <a:srgbClr val="FF0300"/>
            </a:gs>
            <a:gs pos="100000">
              <a:srgbClr val="4D0808"/>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4. Σχέδιο Μάρκετινγκ</a:t>
            </a:r>
            <a:endParaRPr lang="el-GR" dirty="0"/>
          </a:p>
        </p:txBody>
      </p:sp>
      <p:sp>
        <p:nvSpPr>
          <p:cNvPr id="3" name="2 - Θέση περιεχομένου"/>
          <p:cNvSpPr>
            <a:spLocks noGrp="1"/>
          </p:cNvSpPr>
          <p:nvPr>
            <p:ph idx="1"/>
          </p:nvPr>
        </p:nvSpPr>
        <p:spPr/>
        <p:txBody>
          <a:bodyPr>
            <a:normAutofit fontScale="62500" lnSpcReduction="20000"/>
          </a:bodyPr>
          <a:lstStyle/>
          <a:p>
            <a:r>
              <a:rPr lang="el-GR" b="1" dirty="0" smtClean="0">
                <a:solidFill>
                  <a:schemeClr val="bg1"/>
                </a:solidFill>
              </a:rPr>
              <a:t>Σε δευτερογενή επίπεδο </a:t>
            </a:r>
            <a:r>
              <a:rPr lang="el-GR" dirty="0" smtClean="0"/>
              <a:t>αντλήσαμε πληροφορίες σχετικά με την έρευνα αγοράς για τα κινητά τηλέφωνα σε διαδικτυακό επίπεδο και εντοπίσαμε το εξής ενημερωτικό άρθρο: &lt;&lt;Το 90% του πληθυσμού άνω των 6 ετών θα διαθέτει κινητό τηλέφωνο έως το 2020, βάσει της τελευταίας έκθεσης </a:t>
            </a:r>
            <a:r>
              <a:rPr lang="el-GR" dirty="0" err="1" smtClean="0"/>
              <a:t>Ericsson</a:t>
            </a:r>
            <a:r>
              <a:rPr lang="el-GR" dirty="0" smtClean="0"/>
              <a:t> </a:t>
            </a:r>
            <a:r>
              <a:rPr lang="el-GR" dirty="0" err="1" smtClean="0"/>
              <a:t>Mobility</a:t>
            </a:r>
            <a:r>
              <a:rPr lang="el-GR" dirty="0" smtClean="0"/>
              <a:t> </a:t>
            </a:r>
            <a:r>
              <a:rPr lang="el-GR" dirty="0" err="1" smtClean="0"/>
              <a:t>Report</a:t>
            </a:r>
            <a:r>
              <a:rPr lang="el-GR" dirty="0" smtClean="0"/>
              <a:t>, μιας ολοκληρωμένης πηγής ενημέρωσης για τις τελευταίες τάσεις στις κινητές επικοινωνίες, που βασίζεται σε μεγάλους όγκους δεδομένων από εμπορικά δίκτυα παγκοσμίως. Επιπλέον, μέχρι το 2020 οι συνδρομές «έξυπνων» κινητών τηλεφώνων (</a:t>
            </a:r>
            <a:r>
              <a:rPr lang="el-GR" dirty="0" err="1" smtClean="0"/>
              <a:t>smartphone</a:t>
            </a:r>
            <a:r>
              <a:rPr lang="el-GR" dirty="0" smtClean="0"/>
              <a:t>) προβλέπεται ότι θα ξεπεράσουν το νούμερο των 6,1 δισεκατομμυρίων. Ακόμα, η ανάπτυξη των έξυπνων κινητών τηλεφώνων συνεχίζεται, καθώς το 65-70% των συσκευών που πωλήθηκαν το τρίτο τρίμηνο του 2014 ήταν </a:t>
            </a:r>
            <a:r>
              <a:rPr lang="el-GR" dirty="0" err="1" smtClean="0"/>
              <a:t>smartphone</a:t>
            </a:r>
            <a:r>
              <a:rPr lang="el-GR" dirty="0" smtClean="0"/>
              <a:t>, σε σύγκριση με το 55% για το ίδιο τρίμηνο το 2013.</a:t>
            </a:r>
            <a:br>
              <a:rPr lang="el-GR" dirty="0" smtClean="0"/>
            </a:br>
            <a:r>
              <a:rPr lang="el-GR" dirty="0" smtClean="0"/>
              <a:t>Παρά την αύξηση του ποσοστού των πωλήσεων, η οποία θα συνεχιστεί με την προσθήκη περίπου 800 εκατομμυρίων νέων συνδρομών </a:t>
            </a:r>
            <a:r>
              <a:rPr lang="el-GR" dirty="0" err="1" smtClean="0"/>
              <a:t>smartphone</a:t>
            </a:r>
            <a:r>
              <a:rPr lang="el-GR" dirty="0" smtClean="0"/>
              <a:t> μέχρι το τέλος του 2014, η έκθεση διαπιστώνει ότι υπάρχουν ακόμη σημαντικά περιθώρια για περαιτέρω ανάπτυξη του κλάδου. </a:t>
            </a:r>
            <a:endParaRPr lang="el-GR" dirty="0"/>
          </a:p>
        </p:txBody>
      </p:sp>
      <p:sp>
        <p:nvSpPr>
          <p:cNvPr id="4" name="3 - Ορθογώνιο"/>
          <p:cNvSpPr/>
          <p:nvPr/>
        </p:nvSpPr>
        <p:spPr>
          <a:xfrm>
            <a:off x="899592" y="1340768"/>
            <a:ext cx="2160240" cy="369332"/>
          </a:xfrm>
          <a:prstGeom prst="rect">
            <a:avLst/>
          </a:prstGeom>
        </p:spPr>
        <p:txBody>
          <a:bodyPr wrap="square">
            <a:spAutoFit/>
          </a:bodyPr>
          <a:lstStyle/>
          <a:p>
            <a:r>
              <a:rPr lang="el-GR" dirty="0" smtClean="0">
                <a:solidFill>
                  <a:schemeClr val="bg1"/>
                </a:solidFill>
              </a:rPr>
              <a:t>Έρευνα αγοράς</a:t>
            </a:r>
            <a:endParaRPr lang="el-GR"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0-#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6" presetClass="emph" presetSubtype="0" fill="hold" nodeType="afterEffect">
                                  <p:stCondLst>
                                    <p:cond delay="0"/>
                                  </p:stCondLst>
                                  <p:childTnLst>
                                    <p:animScale>
                                      <p:cBhvr>
                                        <p:cTn id="11" dur="2000" fill="hold"/>
                                        <p:tgtEl>
                                          <p:spTgt spid="4">
                                            <p:txEl>
                                              <p:pRg st="0" end="0"/>
                                            </p:txEl>
                                          </p:spTgt>
                                        </p:tgtEl>
                                      </p:cBhvr>
                                      <p:by x="150000" y="150000"/>
                                    </p:animScale>
                                  </p:childTnLst>
                                </p:cTn>
                              </p:par>
                            </p:childTnLst>
                          </p:cTn>
                        </p:par>
                        <p:par>
                          <p:cTn id="12" fill="hold">
                            <p:stCondLst>
                              <p:cond delay="4000"/>
                            </p:stCondLst>
                            <p:childTnLst>
                              <p:par>
                                <p:cTn id="13" presetID="5" presetClass="entr" presetSubtype="1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checkerboard(across)">
                                      <p:cBhvr>
                                        <p:cTn id="15"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C000"/>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tileRect/>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4. Σχέδιο Μάρκετινγκ</a:t>
            </a:r>
            <a:endParaRPr lang="el-GR" dirty="0"/>
          </a:p>
        </p:txBody>
      </p:sp>
      <p:sp>
        <p:nvSpPr>
          <p:cNvPr id="7" name="6 - Θέση περιεχομένου"/>
          <p:cNvSpPr>
            <a:spLocks noGrp="1"/>
          </p:cNvSpPr>
          <p:nvPr>
            <p:ph sz="half" idx="1"/>
          </p:nvPr>
        </p:nvSpPr>
        <p:spPr/>
        <p:txBody>
          <a:bodyPr>
            <a:normAutofit fontScale="92500" lnSpcReduction="10000"/>
          </a:bodyPr>
          <a:lstStyle/>
          <a:p>
            <a:r>
              <a:rPr lang="el-GR" sz="1800" dirty="0" smtClean="0">
                <a:solidFill>
                  <a:schemeClr val="bg1"/>
                </a:solidFill>
              </a:rPr>
              <a:t>Σύμφωνα με χρήσιμες πληροφορίες από το </a:t>
            </a:r>
            <a:r>
              <a:rPr lang="en-US" sz="1800" dirty="0" smtClean="0">
                <a:solidFill>
                  <a:schemeClr val="bg1"/>
                </a:solidFill>
              </a:rPr>
              <a:t>ICAP </a:t>
            </a:r>
            <a:r>
              <a:rPr lang="el-GR" sz="1800" dirty="0" smtClean="0">
                <a:solidFill>
                  <a:schemeClr val="bg1"/>
                </a:solidFill>
              </a:rPr>
              <a:t>παρατηρούμε ότι στον κλάδο μας υπάρχει τεράστια γεωγραφική εξάπλωση με 25 επιχειρήσεις να εκμεταλλεύονται περίπου 2800 </a:t>
            </a:r>
          </a:p>
          <a:p>
            <a:endParaRPr lang="el-GR" sz="1800" dirty="0" smtClean="0">
              <a:solidFill>
                <a:schemeClr val="bg1"/>
              </a:solidFill>
            </a:endParaRPr>
          </a:p>
          <a:p>
            <a:r>
              <a:rPr lang="el-GR" sz="1400" dirty="0" smtClean="0">
                <a:solidFill>
                  <a:srgbClr val="002060"/>
                </a:solidFill>
              </a:rPr>
              <a:t>Πιθανά </a:t>
            </a:r>
            <a:r>
              <a:rPr lang="el-GR" sz="1400" dirty="0" smtClean="0">
                <a:solidFill>
                  <a:srgbClr val="002060"/>
                </a:solidFill>
              </a:rPr>
              <a:t>εμπόδια εισόδου της εταιρείας στην αγορά είναι η συνολική διαφημιστική δαπάνη καθώς και η αποδοχή καταναλωτή και η αναγνώριση μάρκας. Η ταχεία ανάπτυξη των δικτύων πωλήσεών τους, έχει ως αποτέλεσμα τη συνύπαρξη καταστημάτων διαφορετικών εταιρειών σε ελάχιστη απόσταση μεταξύ τους, σε εμπορικές περιοχές των μεγάλων αστικών κέντρων της χώρας, με άμεση απόρροια την εμφάνιση έντονα ανταγωνιστικών </a:t>
            </a:r>
            <a:r>
              <a:rPr lang="el-GR" sz="1400" dirty="0" smtClean="0">
                <a:solidFill>
                  <a:srgbClr val="002060"/>
                </a:solidFill>
              </a:rPr>
              <a:t>συνθηκών</a:t>
            </a:r>
            <a:r>
              <a:rPr lang="el-GR" sz="1200" dirty="0" smtClean="0"/>
              <a:t>.</a:t>
            </a:r>
            <a:endParaRPr lang="el-GR" sz="1200" dirty="0">
              <a:solidFill>
                <a:schemeClr val="bg1"/>
              </a:solidFill>
            </a:endParaRPr>
          </a:p>
        </p:txBody>
      </p:sp>
      <p:sp>
        <p:nvSpPr>
          <p:cNvPr id="4" name="3 - TextBox"/>
          <p:cNvSpPr txBox="1"/>
          <p:nvPr/>
        </p:nvSpPr>
        <p:spPr>
          <a:xfrm>
            <a:off x="539552" y="1412776"/>
            <a:ext cx="5328592" cy="369332"/>
          </a:xfrm>
          <a:prstGeom prst="rect">
            <a:avLst/>
          </a:prstGeom>
          <a:noFill/>
        </p:spPr>
        <p:txBody>
          <a:bodyPr wrap="square" rtlCol="0">
            <a:spAutoFit/>
          </a:bodyPr>
          <a:lstStyle/>
          <a:p>
            <a:r>
              <a:rPr lang="el-GR" dirty="0" smtClean="0"/>
              <a:t>Ανάλυση αγοράς οικονομικοί παράγοντες</a:t>
            </a:r>
            <a:endParaRPr lang="el-GR" dirty="0"/>
          </a:p>
        </p:txBody>
      </p:sp>
      <p:pic>
        <p:nvPicPr>
          <p:cNvPr id="9" name="8 - Θέση περιεχομένου" descr="http://www.icap.gr/Images/%CE%91%CE%9B%CE%A5%CE%A3%CE%99%CE%94%CE%95%CE%A3%20%CE%A0%CE%9F%CE%9B%CE%A5%CE%9C%CE%95%CE%A3%CE%A9%CE%9D%20GR.JPG"/>
          <p:cNvPicPr>
            <a:picLocks noGrp="1"/>
          </p:cNvPicPr>
          <p:nvPr>
            <p:ph sz="half" idx="2"/>
          </p:nvPr>
        </p:nvPicPr>
        <p:blipFill>
          <a:blip r:embed="rId2" cstate="print"/>
          <a:srcRect/>
          <a:stretch>
            <a:fillRect/>
          </a:stretch>
        </p:blipFill>
        <p:spPr bwMode="auto">
          <a:xfrm>
            <a:off x="4716016" y="1772816"/>
            <a:ext cx="4320480" cy="1728192"/>
          </a:xfrm>
          <a:prstGeom prst="rect">
            <a:avLst/>
          </a:prstGeom>
          <a:noFill/>
          <a:ln w="9525">
            <a:noFill/>
            <a:miter lim="800000"/>
            <a:headEnd/>
            <a:tailEnd/>
          </a:ln>
        </p:spPr>
      </p:pic>
      <p:sp>
        <p:nvSpPr>
          <p:cNvPr id="10" name="9 - Ορθογώνιο"/>
          <p:cNvSpPr/>
          <p:nvPr/>
        </p:nvSpPr>
        <p:spPr>
          <a:xfrm>
            <a:off x="4716016" y="3429000"/>
            <a:ext cx="4427984" cy="3139321"/>
          </a:xfrm>
          <a:prstGeom prst="rect">
            <a:avLst/>
          </a:prstGeom>
        </p:spPr>
        <p:txBody>
          <a:bodyPr wrap="square">
            <a:spAutoFit/>
          </a:bodyPr>
          <a:lstStyle/>
          <a:p>
            <a:r>
              <a:rPr lang="el-GR" dirty="0" smtClean="0">
                <a:solidFill>
                  <a:schemeClr val="bg1"/>
                </a:solidFill>
              </a:rPr>
              <a:t>Όπως παρατηρούμε από το παραπάνω διάγραμμα με εξαίρεση το τελευταίο έτος βλέπουμε ότι σε γενικότερη κλίμακα η ζήτηση για την συγκεκριμένη αγορά είναι ανοδική και τα επόμενα χρόνια αναμένεται να παρουσιάσει την ίδια κλίση η καμπύλη του διαγράμματος επομένως αναμένουμε υψηλή ζήτηση στα επίπεδα του 100%-230% όπως φαίνεται και από το διάγραμμα.</a:t>
            </a:r>
            <a:endParaRPr lang="el-GR"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1+#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6" presetClass="emph" presetSubtype="0" fill="hold" grpId="0" nodeType="afterEffect">
                                  <p:stCondLst>
                                    <p:cond delay="0"/>
                                  </p:stCondLst>
                                  <p:childTnLst>
                                    <p:animScale>
                                      <p:cBhvr>
                                        <p:cTn id="11" dur="2000" fill="hold"/>
                                        <p:tgtEl>
                                          <p:spTgt spid="4"/>
                                        </p:tgtEl>
                                      </p:cBhvr>
                                      <p:by x="120000" y="120000"/>
                                    </p:animScale>
                                  </p:childTnLst>
                                </p:cTn>
                              </p:par>
                            </p:childTnLst>
                          </p:cTn>
                        </p:par>
                        <p:par>
                          <p:cTn id="12" fill="hold">
                            <p:stCondLst>
                              <p:cond delay="4000"/>
                            </p:stCondLst>
                            <p:childTnLst>
                              <p:par>
                                <p:cTn id="13" presetID="2" presetClass="entr" presetSubtype="4" fill="hold" nodeType="after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 calcmode="lin" valueType="num">
                                      <p:cBhvr additive="base">
                                        <p:cTn id="15" dur="20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6"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17" fill="hold">
                            <p:stCondLst>
                              <p:cond delay="6000"/>
                            </p:stCondLst>
                            <p:childTnLst>
                              <p:par>
                                <p:cTn id="18" presetID="2" presetClass="entr" presetSubtype="4" fill="hold" nodeType="afterEffect">
                                  <p:stCondLst>
                                    <p:cond delay="0"/>
                                  </p:stCondLst>
                                  <p:childTnLst>
                                    <p:set>
                                      <p:cBhvr>
                                        <p:cTn id="19" dur="1" fill="hold">
                                          <p:stCondLst>
                                            <p:cond delay="0"/>
                                          </p:stCondLst>
                                        </p:cTn>
                                        <p:tgtEl>
                                          <p:spTgt spid="7">
                                            <p:txEl>
                                              <p:pRg st="2" end="2"/>
                                            </p:txEl>
                                          </p:spTgt>
                                        </p:tgtEl>
                                        <p:attrNameLst>
                                          <p:attrName>style.visibility</p:attrName>
                                        </p:attrNameLst>
                                      </p:cBhvr>
                                      <p:to>
                                        <p:strVal val="visible"/>
                                      </p:to>
                                    </p:set>
                                    <p:anim calcmode="lin" valueType="num">
                                      <p:cBhvr additive="base">
                                        <p:cTn id="20" dur="20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1" dur="20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par>
                          <p:cTn id="22" fill="hold">
                            <p:stCondLst>
                              <p:cond delay="8000"/>
                            </p:stCondLst>
                            <p:childTnLst>
                              <p:par>
                                <p:cTn id="23" presetID="3" presetClass="entr" presetSubtype="5"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blinds(vertical)">
                                      <p:cBhvr>
                                        <p:cTn id="25" dur="2000"/>
                                        <p:tgtEl>
                                          <p:spTgt spid="9"/>
                                        </p:tgtEl>
                                      </p:cBhvr>
                                    </p:animEffect>
                                  </p:childTnLst>
                                </p:cTn>
                              </p:par>
                            </p:childTnLst>
                          </p:cTn>
                        </p:par>
                        <p:par>
                          <p:cTn id="26" fill="hold">
                            <p:stCondLst>
                              <p:cond delay="10000"/>
                            </p:stCondLst>
                            <p:childTnLst>
                              <p:par>
                                <p:cTn id="27" presetID="2" presetClass="entr" presetSubtype="4" fill="hold" nodeType="afterEffect">
                                  <p:stCondLst>
                                    <p:cond delay="0"/>
                                  </p:stCondLst>
                                  <p:childTnLst>
                                    <p:set>
                                      <p:cBhvr>
                                        <p:cTn id="28" dur="1" fill="hold">
                                          <p:stCondLst>
                                            <p:cond delay="0"/>
                                          </p:stCondLst>
                                        </p:cTn>
                                        <p:tgtEl>
                                          <p:spTgt spid="10">
                                            <p:txEl>
                                              <p:pRg st="0" end="0"/>
                                            </p:txEl>
                                          </p:spTgt>
                                        </p:tgtEl>
                                        <p:attrNameLst>
                                          <p:attrName>style.visibility</p:attrName>
                                        </p:attrNameLst>
                                      </p:cBhvr>
                                      <p:to>
                                        <p:strVal val="visible"/>
                                      </p:to>
                                    </p:set>
                                    <p:anim calcmode="lin" valueType="num">
                                      <p:cBhvr additive="base">
                                        <p:cTn id="29" dur="20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30" dur="20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lstStyle/>
          <a:p>
            <a:r>
              <a:rPr lang="el-GR" dirty="0" smtClean="0">
                <a:solidFill>
                  <a:schemeClr val="bg1"/>
                </a:solidFill>
              </a:rPr>
              <a:t>4. Σχέδιο Μάρκετινγκ</a:t>
            </a:r>
            <a:endParaRPr lang="el-GR" dirty="0">
              <a:solidFill>
                <a:schemeClr val="bg1"/>
              </a:solidFill>
            </a:endParaRPr>
          </a:p>
        </p:txBody>
      </p:sp>
      <p:sp>
        <p:nvSpPr>
          <p:cNvPr id="10" name="9 - Θέση περιεχομένου"/>
          <p:cNvSpPr>
            <a:spLocks noGrp="1"/>
          </p:cNvSpPr>
          <p:nvPr>
            <p:ph sz="half" idx="1"/>
          </p:nvPr>
        </p:nvSpPr>
        <p:spPr/>
        <p:txBody>
          <a:bodyPr>
            <a:normAutofit fontScale="55000" lnSpcReduction="20000"/>
          </a:bodyPr>
          <a:lstStyle/>
          <a:p>
            <a:r>
              <a:rPr lang="el-GR" sz="2500" dirty="0" smtClean="0">
                <a:solidFill>
                  <a:schemeClr val="bg1"/>
                </a:solidFill>
              </a:rPr>
              <a:t>Πέρα από την ποιότητα που χαρακτηρίζει όλα τα </a:t>
            </a:r>
            <a:r>
              <a:rPr lang="en-US" sz="2500" dirty="0" err="1" smtClean="0">
                <a:solidFill>
                  <a:schemeClr val="bg1"/>
                </a:solidFill>
              </a:rPr>
              <a:t>smartphones</a:t>
            </a:r>
            <a:r>
              <a:rPr lang="en-US" sz="2500" dirty="0" smtClean="0">
                <a:solidFill>
                  <a:schemeClr val="bg1"/>
                </a:solidFill>
              </a:rPr>
              <a:t> </a:t>
            </a:r>
            <a:r>
              <a:rPr lang="el-GR" sz="2500" dirty="0" smtClean="0">
                <a:solidFill>
                  <a:schemeClr val="bg1"/>
                </a:solidFill>
              </a:rPr>
              <a:t>μας πρέπει να τονίσουμε και τα οφέλη που έχουν οι πελάτες μας χρησιμοποιώντας τα. Αυτά είναι</a:t>
            </a:r>
            <a:r>
              <a:rPr lang="el-GR" sz="2500" dirty="0" smtClean="0">
                <a:solidFill>
                  <a:schemeClr val="bg1"/>
                </a:solidFill>
              </a:rPr>
              <a:t>:</a:t>
            </a:r>
          </a:p>
          <a:p>
            <a:endParaRPr lang="el-GR" sz="2500" dirty="0" smtClean="0">
              <a:solidFill>
                <a:schemeClr val="bg1"/>
              </a:solidFill>
            </a:endParaRPr>
          </a:p>
          <a:p>
            <a:pPr marL="578358" lvl="0" indent="-514350">
              <a:buFont typeface="+mj-lt"/>
              <a:buAutoNum type="arabicPeriod"/>
            </a:pPr>
            <a:r>
              <a:rPr lang="el-GR" sz="2500" dirty="0" smtClean="0">
                <a:solidFill>
                  <a:schemeClr val="bg1"/>
                </a:solidFill>
              </a:rPr>
              <a:t>Άνεση στην χρησιμοποίηση (όλα είναι αφής)</a:t>
            </a:r>
          </a:p>
          <a:p>
            <a:pPr marL="578358" lvl="0" indent="-514350">
              <a:buFont typeface="+mj-lt"/>
              <a:buAutoNum type="arabicPeriod"/>
            </a:pPr>
            <a:r>
              <a:rPr lang="el-GR" sz="2500" dirty="0" smtClean="0">
                <a:solidFill>
                  <a:schemeClr val="bg1"/>
                </a:solidFill>
              </a:rPr>
              <a:t>Δυνατότητα καλύτερης φωτογράφισης, βιντεοσκόπησης, </a:t>
            </a:r>
            <a:r>
              <a:rPr lang="el-GR" sz="2500" dirty="0" err="1" smtClean="0">
                <a:solidFill>
                  <a:schemeClr val="bg1"/>
                </a:solidFill>
              </a:rPr>
              <a:t>σερφαρίσματος</a:t>
            </a:r>
            <a:r>
              <a:rPr lang="el-GR" sz="2500" dirty="0" smtClean="0">
                <a:solidFill>
                  <a:schemeClr val="bg1"/>
                </a:solidFill>
              </a:rPr>
              <a:t> στο διαδίκτυο λόγω των υψηλών γραφικών προδιαγραφών τους</a:t>
            </a:r>
          </a:p>
          <a:p>
            <a:pPr marL="578358" lvl="0" indent="-514350">
              <a:buFont typeface="+mj-lt"/>
              <a:buAutoNum type="arabicPeriod"/>
            </a:pPr>
            <a:r>
              <a:rPr lang="el-GR" sz="2500" dirty="0" smtClean="0">
                <a:solidFill>
                  <a:schemeClr val="bg1"/>
                </a:solidFill>
              </a:rPr>
              <a:t>Καλύτερη αισθητική μιας και είναι ιδιαίτερα κομψά</a:t>
            </a:r>
          </a:p>
          <a:p>
            <a:pPr marL="578358" lvl="0" indent="-514350">
              <a:buFont typeface="+mj-lt"/>
              <a:buAutoNum type="arabicPeriod"/>
            </a:pPr>
            <a:r>
              <a:rPr lang="el-GR" sz="2500" dirty="0" smtClean="0">
                <a:solidFill>
                  <a:schemeClr val="bg1"/>
                </a:solidFill>
              </a:rPr>
              <a:t>Χρησιμοποίηση καλύτερων μεθόδων ασφάλειας ώστε να εξασφαλίσουμε το απαραβίαστο των δεδομένων μας</a:t>
            </a:r>
          </a:p>
          <a:p>
            <a:pPr marL="578358" lvl="0" indent="-514350">
              <a:buFont typeface="+mj-lt"/>
              <a:buAutoNum type="arabicPeriod"/>
            </a:pPr>
            <a:r>
              <a:rPr lang="el-GR" sz="2500" dirty="0" smtClean="0">
                <a:solidFill>
                  <a:schemeClr val="bg1"/>
                </a:solidFill>
              </a:rPr>
              <a:t>Δυνατότητα όλο και μεγαλύτερης επεξεργασίας δεδομένων</a:t>
            </a:r>
          </a:p>
          <a:p>
            <a:endParaRPr lang="el-GR" sz="2500" dirty="0" smtClean="0"/>
          </a:p>
          <a:p>
            <a:endParaRPr lang="el-GR" dirty="0"/>
          </a:p>
        </p:txBody>
      </p:sp>
      <p:sp>
        <p:nvSpPr>
          <p:cNvPr id="11" name="10 - Θέση περιεχομένου"/>
          <p:cNvSpPr>
            <a:spLocks noGrp="1"/>
          </p:cNvSpPr>
          <p:nvPr>
            <p:ph sz="half" idx="2"/>
          </p:nvPr>
        </p:nvSpPr>
        <p:spPr/>
        <p:txBody>
          <a:bodyPr>
            <a:normAutofit fontScale="55000" lnSpcReduction="20000"/>
          </a:bodyPr>
          <a:lstStyle/>
          <a:p>
            <a:r>
              <a:rPr lang="el-GR" dirty="0" smtClean="0">
                <a:solidFill>
                  <a:schemeClr val="bg1"/>
                </a:solidFill>
              </a:rPr>
              <a:t>Η στοχευόμενη πελατεία στην οποία επικεντρώνεται η επιχείρησή μας όσον αφορά τους καταναλωτές της αυτούς κάθε αυτούς βασίζεται σε ορισμένα χαρακτηριστικά. Έτσι όσον αφορά την ηλικία τους απευθύνεται σε όλες τις ηλικίες καθώς τα προϊόντα είναι αντιπροσωπευτικά για όλες με έμφαση την νεαρή και μέση ηλικία. Όσον αφορά το φύλο δεν αποκλείει κανένα, ενώ ο τόπος περιλαμβάνει όλες τις περιοχές της Ελλάδας με ιδιαίτερη έμφαση την βόρεια Ελλάδα όπου βρίσκετε και το κατάστημά μας. Σχετικά δε με την οικονομική κατάσταση τα προϊόντα μας καλύπτουν και τις </a:t>
            </a:r>
            <a:r>
              <a:rPr lang="el-GR" dirty="0" err="1" smtClean="0">
                <a:solidFill>
                  <a:schemeClr val="bg1"/>
                </a:solidFill>
              </a:rPr>
              <a:t>χαμηλοεισοδηματίες</a:t>
            </a:r>
            <a:r>
              <a:rPr lang="el-GR" dirty="0" smtClean="0">
                <a:solidFill>
                  <a:schemeClr val="bg1"/>
                </a:solidFill>
              </a:rPr>
              <a:t>  αλλά και τους πιο εύπορους. Παράλληλα αρκετά κινητά τηλέφωνα συνδέονται και με το επάγγελμα ή την προσωπική ευχαρίστηση καλύπτοντας με αυτό τον τρόπο ένα ευρύ φάσμα των αναγκών.</a:t>
            </a:r>
          </a:p>
          <a:p>
            <a:endParaRPr lang="el-GR" dirty="0"/>
          </a:p>
        </p:txBody>
      </p:sp>
      <p:sp>
        <p:nvSpPr>
          <p:cNvPr id="7" name="6 - TextBox"/>
          <p:cNvSpPr txBox="1"/>
          <p:nvPr/>
        </p:nvSpPr>
        <p:spPr>
          <a:xfrm>
            <a:off x="971600" y="1340768"/>
            <a:ext cx="1800200" cy="369332"/>
          </a:xfrm>
          <a:prstGeom prst="rect">
            <a:avLst/>
          </a:prstGeom>
          <a:noFill/>
        </p:spPr>
        <p:txBody>
          <a:bodyPr wrap="square" rtlCol="0">
            <a:spAutoFit/>
          </a:bodyPr>
          <a:lstStyle/>
          <a:p>
            <a:r>
              <a:rPr lang="el-GR" dirty="0" smtClean="0">
                <a:solidFill>
                  <a:schemeClr val="bg1"/>
                </a:solidFill>
              </a:rPr>
              <a:t>Πελατεία</a:t>
            </a:r>
            <a:endParaRPr lang="el-GR"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ppt_x"/>
                                          </p:val>
                                        </p:tav>
                                        <p:tav tm="100000">
                                          <p:val>
                                            <p:strVal val="#ppt_x"/>
                                          </p:val>
                                        </p:tav>
                                      </p:tavLst>
                                    </p:anim>
                                    <p:anim calcmode="lin" valueType="num">
                                      <p:cBhvr additive="base">
                                        <p:cTn id="8" dur="2000" fill="hold"/>
                                        <p:tgtEl>
                                          <p:spTgt spid="5"/>
                                        </p:tgtEl>
                                        <p:attrNameLst>
                                          <p:attrName>ppt_y</p:attrName>
                                        </p:attrNameLst>
                                      </p:cBhvr>
                                      <p:tavLst>
                                        <p:tav tm="0">
                                          <p:val>
                                            <p:strVal val="0-#ppt_h/2"/>
                                          </p:val>
                                        </p:tav>
                                        <p:tav tm="100000">
                                          <p:val>
                                            <p:strVal val="#ppt_y"/>
                                          </p:val>
                                        </p:tav>
                                      </p:tavLst>
                                    </p:anim>
                                  </p:childTnLst>
                                </p:cTn>
                              </p:par>
                            </p:childTnLst>
                          </p:cTn>
                        </p:par>
                        <p:par>
                          <p:cTn id="9" fill="hold">
                            <p:stCondLst>
                              <p:cond delay="2000"/>
                            </p:stCondLst>
                            <p:childTnLst>
                              <p:par>
                                <p:cTn id="10" presetID="6" presetClass="emph" presetSubtype="0" fill="hold" nodeType="afterEffect">
                                  <p:stCondLst>
                                    <p:cond delay="0"/>
                                  </p:stCondLst>
                                  <p:childTnLst>
                                    <p:animScale>
                                      <p:cBhvr>
                                        <p:cTn id="11" dur="2000" fill="hold"/>
                                        <p:tgtEl>
                                          <p:spTgt spid="7">
                                            <p:txEl>
                                              <p:pRg st="0" end="0"/>
                                            </p:txEl>
                                          </p:spTgt>
                                        </p:tgtEl>
                                      </p:cBhvr>
                                      <p:by x="150000" y="150000"/>
                                    </p:animScale>
                                  </p:childTnLst>
                                </p:cTn>
                              </p:par>
                            </p:childTnLst>
                          </p:cTn>
                        </p:par>
                        <p:par>
                          <p:cTn id="12" fill="hold">
                            <p:stCondLst>
                              <p:cond delay="4000"/>
                            </p:stCondLst>
                            <p:childTnLst>
                              <p:par>
                                <p:cTn id="13" presetID="3" presetClass="entr" presetSubtype="10" fill="hold" nodeType="after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animEffect transition="in" filter="blinds(horizontal)">
                                      <p:cBhvr>
                                        <p:cTn id="15" dur="2000"/>
                                        <p:tgtEl>
                                          <p:spTgt spid="10">
                                            <p:txEl>
                                              <p:pRg st="0" end="0"/>
                                            </p:txEl>
                                          </p:spTgt>
                                        </p:tgtEl>
                                      </p:cBhvr>
                                    </p:animEffect>
                                  </p:childTnLst>
                                </p:cTn>
                              </p:par>
                            </p:childTnLst>
                          </p:cTn>
                        </p:par>
                        <p:par>
                          <p:cTn id="16" fill="hold">
                            <p:stCondLst>
                              <p:cond delay="6000"/>
                            </p:stCondLst>
                            <p:childTnLst>
                              <p:par>
                                <p:cTn id="17" presetID="2" presetClass="entr" presetSubtype="4" fill="hold" nodeType="after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anim calcmode="lin" valueType="num">
                                      <p:cBhvr additive="base">
                                        <p:cTn id="19" dur="20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par>
                          <p:cTn id="21" fill="hold">
                            <p:stCondLst>
                              <p:cond delay="8000"/>
                            </p:stCondLst>
                            <p:childTnLst>
                              <p:par>
                                <p:cTn id="22" presetID="2" presetClass="entr" presetSubtype="4" fill="hold" nodeType="afterEffect">
                                  <p:stCondLst>
                                    <p:cond delay="0"/>
                                  </p:stCondLst>
                                  <p:childTnLst>
                                    <p:set>
                                      <p:cBhvr>
                                        <p:cTn id="23" dur="1" fill="hold">
                                          <p:stCondLst>
                                            <p:cond delay="0"/>
                                          </p:stCondLst>
                                        </p:cTn>
                                        <p:tgtEl>
                                          <p:spTgt spid="10">
                                            <p:txEl>
                                              <p:pRg st="3" end="3"/>
                                            </p:txEl>
                                          </p:spTgt>
                                        </p:tgtEl>
                                        <p:attrNameLst>
                                          <p:attrName>style.visibility</p:attrName>
                                        </p:attrNameLst>
                                      </p:cBhvr>
                                      <p:to>
                                        <p:strVal val="visible"/>
                                      </p:to>
                                    </p:set>
                                    <p:anim calcmode="lin" valueType="num">
                                      <p:cBhvr additive="base">
                                        <p:cTn id="24" dur="20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par>
                          <p:cTn id="26" fill="hold">
                            <p:stCondLst>
                              <p:cond delay="10000"/>
                            </p:stCondLst>
                            <p:childTnLst>
                              <p:par>
                                <p:cTn id="27" presetID="2" presetClass="entr" presetSubtype="4" fill="hold" nodeType="afterEffect">
                                  <p:stCondLst>
                                    <p:cond delay="0"/>
                                  </p:stCondLst>
                                  <p:childTnLst>
                                    <p:set>
                                      <p:cBhvr>
                                        <p:cTn id="28" dur="1" fill="hold">
                                          <p:stCondLst>
                                            <p:cond delay="0"/>
                                          </p:stCondLst>
                                        </p:cTn>
                                        <p:tgtEl>
                                          <p:spTgt spid="10">
                                            <p:txEl>
                                              <p:pRg st="4" end="4"/>
                                            </p:txEl>
                                          </p:spTgt>
                                        </p:tgtEl>
                                        <p:attrNameLst>
                                          <p:attrName>style.visibility</p:attrName>
                                        </p:attrNameLst>
                                      </p:cBhvr>
                                      <p:to>
                                        <p:strVal val="visible"/>
                                      </p:to>
                                    </p:set>
                                    <p:anim calcmode="lin" valueType="num">
                                      <p:cBhvr additive="base">
                                        <p:cTn id="29" dur="20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30" dur="2000" fill="hold"/>
                                        <p:tgtEl>
                                          <p:spTgt spid="10">
                                            <p:txEl>
                                              <p:pRg st="4" end="4"/>
                                            </p:txEl>
                                          </p:spTgt>
                                        </p:tgtEl>
                                        <p:attrNameLst>
                                          <p:attrName>ppt_y</p:attrName>
                                        </p:attrNameLst>
                                      </p:cBhvr>
                                      <p:tavLst>
                                        <p:tav tm="0">
                                          <p:val>
                                            <p:strVal val="1+#ppt_h/2"/>
                                          </p:val>
                                        </p:tav>
                                        <p:tav tm="100000">
                                          <p:val>
                                            <p:strVal val="#ppt_y"/>
                                          </p:val>
                                        </p:tav>
                                      </p:tavLst>
                                    </p:anim>
                                  </p:childTnLst>
                                </p:cTn>
                              </p:par>
                            </p:childTnLst>
                          </p:cTn>
                        </p:par>
                        <p:par>
                          <p:cTn id="31" fill="hold">
                            <p:stCondLst>
                              <p:cond delay="12000"/>
                            </p:stCondLst>
                            <p:childTnLst>
                              <p:par>
                                <p:cTn id="32" presetID="2" presetClass="entr" presetSubtype="4" fill="hold" nodeType="afterEffect">
                                  <p:stCondLst>
                                    <p:cond delay="0"/>
                                  </p:stCondLst>
                                  <p:childTnLst>
                                    <p:set>
                                      <p:cBhvr>
                                        <p:cTn id="33" dur="1" fill="hold">
                                          <p:stCondLst>
                                            <p:cond delay="0"/>
                                          </p:stCondLst>
                                        </p:cTn>
                                        <p:tgtEl>
                                          <p:spTgt spid="10">
                                            <p:txEl>
                                              <p:pRg st="5" end="5"/>
                                            </p:txEl>
                                          </p:spTgt>
                                        </p:tgtEl>
                                        <p:attrNameLst>
                                          <p:attrName>style.visibility</p:attrName>
                                        </p:attrNameLst>
                                      </p:cBhvr>
                                      <p:to>
                                        <p:strVal val="visible"/>
                                      </p:to>
                                    </p:set>
                                    <p:anim calcmode="lin" valueType="num">
                                      <p:cBhvr additive="base">
                                        <p:cTn id="34" dur="2000" fill="hold"/>
                                        <p:tgtEl>
                                          <p:spTgt spid="10">
                                            <p:txEl>
                                              <p:pRg st="5" end="5"/>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10">
                                            <p:txEl>
                                              <p:pRg st="5" end="5"/>
                                            </p:txEl>
                                          </p:spTgt>
                                        </p:tgtEl>
                                        <p:attrNameLst>
                                          <p:attrName>ppt_y</p:attrName>
                                        </p:attrNameLst>
                                      </p:cBhvr>
                                      <p:tavLst>
                                        <p:tav tm="0">
                                          <p:val>
                                            <p:strVal val="1+#ppt_h/2"/>
                                          </p:val>
                                        </p:tav>
                                        <p:tav tm="100000">
                                          <p:val>
                                            <p:strVal val="#ppt_y"/>
                                          </p:val>
                                        </p:tav>
                                      </p:tavLst>
                                    </p:anim>
                                  </p:childTnLst>
                                </p:cTn>
                              </p:par>
                            </p:childTnLst>
                          </p:cTn>
                        </p:par>
                        <p:par>
                          <p:cTn id="36" fill="hold">
                            <p:stCondLst>
                              <p:cond delay="14000"/>
                            </p:stCondLst>
                            <p:childTnLst>
                              <p:par>
                                <p:cTn id="37" presetID="2" presetClass="entr" presetSubtype="4" fill="hold" nodeType="afterEffect">
                                  <p:stCondLst>
                                    <p:cond delay="0"/>
                                  </p:stCondLst>
                                  <p:childTnLst>
                                    <p:set>
                                      <p:cBhvr>
                                        <p:cTn id="38" dur="1" fill="hold">
                                          <p:stCondLst>
                                            <p:cond delay="0"/>
                                          </p:stCondLst>
                                        </p:cTn>
                                        <p:tgtEl>
                                          <p:spTgt spid="10">
                                            <p:txEl>
                                              <p:pRg st="6" end="6"/>
                                            </p:txEl>
                                          </p:spTgt>
                                        </p:tgtEl>
                                        <p:attrNameLst>
                                          <p:attrName>style.visibility</p:attrName>
                                        </p:attrNameLst>
                                      </p:cBhvr>
                                      <p:to>
                                        <p:strVal val="visible"/>
                                      </p:to>
                                    </p:set>
                                    <p:anim calcmode="lin" valueType="num">
                                      <p:cBhvr additive="base">
                                        <p:cTn id="39" dur="2000" fill="hold"/>
                                        <p:tgtEl>
                                          <p:spTgt spid="10">
                                            <p:txEl>
                                              <p:pRg st="6" end="6"/>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10">
                                            <p:txEl>
                                              <p:pRg st="6" end="6"/>
                                            </p:txEl>
                                          </p:spTgt>
                                        </p:tgtEl>
                                        <p:attrNameLst>
                                          <p:attrName>ppt_y</p:attrName>
                                        </p:attrNameLst>
                                      </p:cBhvr>
                                      <p:tavLst>
                                        <p:tav tm="0">
                                          <p:val>
                                            <p:strVal val="1+#ppt_h/2"/>
                                          </p:val>
                                        </p:tav>
                                        <p:tav tm="100000">
                                          <p:val>
                                            <p:strVal val="#ppt_y"/>
                                          </p:val>
                                        </p:tav>
                                      </p:tavLst>
                                    </p:anim>
                                  </p:childTnLst>
                                </p:cTn>
                              </p:par>
                            </p:childTnLst>
                          </p:cTn>
                        </p:par>
                        <p:par>
                          <p:cTn id="41" fill="hold">
                            <p:stCondLst>
                              <p:cond delay="16000"/>
                            </p:stCondLst>
                            <p:childTnLst>
                              <p:par>
                                <p:cTn id="42" presetID="2" presetClass="entr" presetSubtype="2" fill="hold" nodeType="afterEffect">
                                  <p:stCondLst>
                                    <p:cond delay="0"/>
                                  </p:stCondLst>
                                  <p:childTnLst>
                                    <p:set>
                                      <p:cBhvr>
                                        <p:cTn id="43" dur="1" fill="hold">
                                          <p:stCondLst>
                                            <p:cond delay="0"/>
                                          </p:stCondLst>
                                        </p:cTn>
                                        <p:tgtEl>
                                          <p:spTgt spid="11">
                                            <p:txEl>
                                              <p:pRg st="0" end="0"/>
                                            </p:txEl>
                                          </p:spTgt>
                                        </p:tgtEl>
                                        <p:attrNameLst>
                                          <p:attrName>style.visibility</p:attrName>
                                        </p:attrNameLst>
                                      </p:cBhvr>
                                      <p:to>
                                        <p:strVal val="visible"/>
                                      </p:to>
                                    </p:set>
                                    <p:anim calcmode="lin" valueType="num">
                                      <p:cBhvr additive="base">
                                        <p:cTn id="44" dur="2000" fill="hold"/>
                                        <p:tgtEl>
                                          <p:spTgt spid="11">
                                            <p:txEl>
                                              <p:pRg st="0" end="0"/>
                                            </p:txEl>
                                          </p:spTgt>
                                        </p:tgtEl>
                                        <p:attrNameLst>
                                          <p:attrName>ppt_x</p:attrName>
                                        </p:attrNameLst>
                                      </p:cBhvr>
                                      <p:tavLst>
                                        <p:tav tm="0">
                                          <p:val>
                                            <p:strVal val="1+#ppt_w/2"/>
                                          </p:val>
                                        </p:tav>
                                        <p:tav tm="100000">
                                          <p:val>
                                            <p:strVal val="#ppt_x"/>
                                          </p:val>
                                        </p:tav>
                                      </p:tavLst>
                                    </p:anim>
                                    <p:anim calcmode="lin" valueType="num">
                                      <p:cBhvr additive="base">
                                        <p:cTn id="45" dur="2000" fill="hold"/>
                                        <p:tgtEl>
                                          <p:spTgt spid="1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Ζωντάνια">
  <a:themeElements>
    <a:clrScheme name="Χαρτί">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Ζωντάνι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187</TotalTime>
  <Words>2063</Words>
  <Application>Microsoft Office PowerPoint</Application>
  <PresentationFormat>Προβολή στην οθόνη (4:3)</PresentationFormat>
  <Paragraphs>159</Paragraphs>
  <Slides>18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Ζωντάνια</vt:lpstr>
      <vt:lpstr>Bestmobile</vt:lpstr>
      <vt:lpstr>Περιεχόμενα</vt:lpstr>
      <vt:lpstr>2. Γενική περιγραφή της εταιρείας</vt:lpstr>
      <vt:lpstr>3. Προϊόντα και υπηρεσίες</vt:lpstr>
      <vt:lpstr>4. Σχέδιο Μάρκετινγκ</vt:lpstr>
      <vt:lpstr>Διαφάνεια 6</vt:lpstr>
      <vt:lpstr>4. Σχέδιο Μάρκετινγκ</vt:lpstr>
      <vt:lpstr>4. Σχέδιο Μάρκετινγκ</vt:lpstr>
      <vt:lpstr>4. Σχέδιο Μάρκετινγκ</vt:lpstr>
      <vt:lpstr>4. Σχέδιο Μάρκετινγκ</vt:lpstr>
      <vt:lpstr>4. Σχέδιο Μάρκετινγκ</vt:lpstr>
      <vt:lpstr>4. Σχέδιο Μάρκετινγκ</vt:lpstr>
      <vt:lpstr>5. Σχέδιο υποδομής</vt:lpstr>
      <vt:lpstr>5. Σχέδιο υποδομής</vt:lpstr>
      <vt:lpstr>5. Σχέδιο υποδομής</vt:lpstr>
      <vt:lpstr>6. Χρηματοοικονομικό σχέδιο</vt:lpstr>
      <vt:lpstr>7. Παραρτήματα</vt:lpstr>
      <vt:lpstr>8. Περίληψη του επιχειρηματικού σχεδίου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Bestmobile</dc:title>
  <dc:creator>user</dc:creator>
  <cp:lastModifiedBy>user</cp:lastModifiedBy>
  <cp:revision>52</cp:revision>
  <dcterms:created xsi:type="dcterms:W3CDTF">2015-01-22T21:48:07Z</dcterms:created>
  <dcterms:modified xsi:type="dcterms:W3CDTF">2015-01-23T13:12:47Z</dcterms:modified>
</cp:coreProperties>
</file>